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1" r:id="rId4"/>
    <p:sldId id="257" r:id="rId5"/>
    <p:sldId id="258" r:id="rId6"/>
    <p:sldId id="277" r:id="rId7"/>
    <p:sldId id="278" r:id="rId8"/>
    <p:sldId id="276" r:id="rId9"/>
    <p:sldId id="317" r:id="rId10"/>
    <p:sldId id="263" r:id="rId11"/>
    <p:sldId id="264" r:id="rId12"/>
    <p:sldId id="265" r:id="rId13"/>
    <p:sldId id="266" r:id="rId14"/>
    <p:sldId id="268" r:id="rId15"/>
    <p:sldId id="270" r:id="rId16"/>
    <p:sldId id="271" r:id="rId17"/>
    <p:sldId id="272" r:id="rId18"/>
    <p:sldId id="273" r:id="rId19"/>
    <p:sldId id="274" r:id="rId20"/>
    <p:sldId id="275" r:id="rId21"/>
    <p:sldId id="267" r:id="rId22"/>
    <p:sldId id="261" r:id="rId23"/>
    <p:sldId id="315" r:id="rId24"/>
    <p:sldId id="316" r:id="rId25"/>
    <p:sldId id="260" r:id="rId26"/>
    <p:sldId id="259" r:id="rId27"/>
    <p:sldId id="282" r:id="rId28"/>
    <p:sldId id="286" r:id="rId29"/>
    <p:sldId id="287" r:id="rId30"/>
    <p:sldId id="289" r:id="rId31"/>
    <p:sldId id="288" r:id="rId32"/>
    <p:sldId id="290" r:id="rId33"/>
    <p:sldId id="291" r:id="rId34"/>
    <p:sldId id="285" r:id="rId35"/>
    <p:sldId id="300" r:id="rId36"/>
    <p:sldId id="299" r:id="rId37"/>
    <p:sldId id="301" r:id="rId38"/>
    <p:sldId id="292" r:id="rId39"/>
    <p:sldId id="293" r:id="rId40"/>
    <p:sldId id="294" r:id="rId41"/>
    <p:sldId id="295" r:id="rId42"/>
    <p:sldId id="296" r:id="rId43"/>
    <p:sldId id="297" r:id="rId44"/>
    <p:sldId id="298" r:id="rId45"/>
    <p:sldId id="302" r:id="rId46"/>
    <p:sldId id="303" r:id="rId47"/>
    <p:sldId id="304" r:id="rId48"/>
    <p:sldId id="305" r:id="rId49"/>
    <p:sldId id="306" r:id="rId50"/>
    <p:sldId id="307" r:id="rId51"/>
    <p:sldId id="310" r:id="rId52"/>
    <p:sldId id="314" r:id="rId53"/>
    <p:sldId id="309" r:id="rId54"/>
    <p:sldId id="311" r:id="rId55"/>
    <p:sldId id="312" r:id="rId56"/>
    <p:sldId id="313" r:id="rId57"/>
    <p:sldId id="318" r:id="rId58"/>
    <p:sldId id="370" r:id="rId59"/>
    <p:sldId id="371" r:id="rId60"/>
    <p:sldId id="372" r:id="rId61"/>
    <p:sldId id="373" r:id="rId62"/>
    <p:sldId id="319" r:id="rId63"/>
    <p:sldId id="321" r:id="rId64"/>
    <p:sldId id="359" r:id="rId65"/>
    <p:sldId id="360" r:id="rId66"/>
    <p:sldId id="323" r:id="rId67"/>
    <p:sldId id="324" r:id="rId68"/>
    <p:sldId id="325" r:id="rId69"/>
    <p:sldId id="356" r:id="rId70"/>
    <p:sldId id="329" r:id="rId71"/>
    <p:sldId id="327" r:id="rId72"/>
    <p:sldId id="335" r:id="rId73"/>
    <p:sldId id="336" r:id="rId74"/>
    <p:sldId id="330" r:id="rId75"/>
    <p:sldId id="331" r:id="rId76"/>
    <p:sldId id="332" r:id="rId77"/>
    <p:sldId id="341" r:id="rId78"/>
    <p:sldId id="365" r:id="rId79"/>
    <p:sldId id="367" r:id="rId80"/>
    <p:sldId id="361" r:id="rId81"/>
    <p:sldId id="340" r:id="rId82"/>
    <p:sldId id="364" r:id="rId83"/>
    <p:sldId id="368" r:id="rId84"/>
    <p:sldId id="344" r:id="rId85"/>
    <p:sldId id="366" r:id="rId86"/>
    <p:sldId id="346" r:id="rId87"/>
    <p:sldId id="345" r:id="rId88"/>
    <p:sldId id="347" r:id="rId89"/>
    <p:sldId id="348" r:id="rId90"/>
    <p:sldId id="349" r:id="rId91"/>
    <p:sldId id="350" r:id="rId92"/>
    <p:sldId id="369" r:id="rId93"/>
    <p:sldId id="351" r:id="rId94"/>
    <p:sldId id="352" r:id="rId95"/>
    <p:sldId id="353" r:id="rId96"/>
    <p:sldId id="354" r:id="rId97"/>
    <p:sldId id="362" r:id="rId98"/>
    <p:sldId id="363" r:id="rId99"/>
    <p:sldId id="355" r:id="rId100"/>
    <p:sldId id="339" r:id="rId101"/>
    <p:sldId id="357" r:id="rId102"/>
    <p:sldId id="358" r:id="rId103"/>
    <p:sldId id="377" r:id="rId104"/>
    <p:sldId id="378" r:id="rId105"/>
    <p:sldId id="379" r:id="rId106"/>
    <p:sldId id="426" r:id="rId107"/>
    <p:sldId id="421" r:id="rId108"/>
    <p:sldId id="422" r:id="rId109"/>
    <p:sldId id="427" r:id="rId110"/>
    <p:sldId id="381" r:id="rId111"/>
    <p:sldId id="383" r:id="rId112"/>
    <p:sldId id="382" r:id="rId113"/>
    <p:sldId id="384" r:id="rId114"/>
    <p:sldId id="385" r:id="rId115"/>
    <p:sldId id="386" r:id="rId116"/>
    <p:sldId id="387" r:id="rId117"/>
    <p:sldId id="388" r:id="rId118"/>
    <p:sldId id="428" r:id="rId119"/>
    <p:sldId id="389" r:id="rId120"/>
    <p:sldId id="390" r:id="rId121"/>
    <p:sldId id="391" r:id="rId122"/>
    <p:sldId id="392" r:id="rId123"/>
    <p:sldId id="393" r:id="rId124"/>
    <p:sldId id="394" r:id="rId125"/>
    <p:sldId id="395" r:id="rId126"/>
    <p:sldId id="423" r:id="rId127"/>
    <p:sldId id="424" r:id="rId128"/>
    <p:sldId id="425" r:id="rId129"/>
    <p:sldId id="396" r:id="rId130"/>
    <p:sldId id="405" r:id="rId131"/>
    <p:sldId id="397" r:id="rId132"/>
    <p:sldId id="406" r:id="rId133"/>
    <p:sldId id="402" r:id="rId134"/>
    <p:sldId id="398" r:id="rId135"/>
    <p:sldId id="408" r:id="rId136"/>
    <p:sldId id="403" r:id="rId137"/>
    <p:sldId id="399" r:id="rId138"/>
    <p:sldId id="407" r:id="rId139"/>
    <p:sldId id="404" r:id="rId140"/>
    <p:sldId id="400" r:id="rId141"/>
    <p:sldId id="401" r:id="rId142"/>
    <p:sldId id="409" r:id="rId143"/>
    <p:sldId id="410" r:id="rId144"/>
    <p:sldId id="411" r:id="rId145"/>
    <p:sldId id="412" r:id="rId146"/>
    <p:sldId id="413" r:id="rId147"/>
    <p:sldId id="416" r:id="rId148"/>
    <p:sldId id="417" r:id="rId149"/>
    <p:sldId id="414" r:id="rId150"/>
    <p:sldId id="415" r:id="rId151"/>
    <p:sldId id="418" r:id="rId152"/>
    <p:sldId id="419" r:id="rId153"/>
    <p:sldId id="420"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7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C9BE2D0-DF6F-4283-8F38-236AC8D81958}"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190550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C9BE2D0-DF6F-4283-8F38-236AC8D81958}"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3914775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C9BE2D0-DF6F-4283-8F38-236AC8D81958}"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151555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C9BE2D0-DF6F-4283-8F38-236AC8D81958}"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112413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BE2D0-DF6F-4283-8F38-236AC8D81958}"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139117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C9BE2D0-DF6F-4283-8F38-236AC8D81958}"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418634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C9BE2D0-DF6F-4283-8F38-236AC8D81958}" type="datetimeFigureOut">
              <a:rPr lang="en-IN" smtClean="0"/>
              <a:t>21-11-2022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301965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C9BE2D0-DF6F-4283-8F38-236AC8D81958}" type="datetimeFigureOut">
              <a:rPr lang="en-IN" smtClean="0"/>
              <a:t>21-11-2022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182339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BE2D0-DF6F-4283-8F38-236AC8D81958}" type="datetimeFigureOut">
              <a:rPr lang="en-IN" smtClean="0"/>
              <a:t>21-11-2022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50139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BE2D0-DF6F-4283-8F38-236AC8D81958}"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251131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BE2D0-DF6F-4283-8F38-236AC8D81958}"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2A9668-8049-4A7B-9B09-0B3B42E9E6D9}" type="slidenum">
              <a:rPr lang="en-IN" smtClean="0"/>
              <a:t>‹#›</a:t>
            </a:fld>
            <a:endParaRPr lang="en-IN"/>
          </a:p>
        </p:txBody>
      </p:sp>
    </p:spTree>
    <p:extLst>
      <p:ext uri="{BB962C8B-B14F-4D97-AF65-F5344CB8AC3E}">
        <p14:creationId xmlns:p14="http://schemas.microsoft.com/office/powerpoint/2010/main" val="330299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BE2D0-DF6F-4283-8F38-236AC8D81958}" type="datetimeFigureOut">
              <a:rPr lang="en-IN" smtClean="0"/>
              <a:t>21-11-2022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A9668-8049-4A7B-9B09-0B3B42E9E6D9}" type="slidenum">
              <a:rPr lang="en-IN" smtClean="0"/>
              <a:t>‹#›</a:t>
            </a:fld>
            <a:endParaRPr lang="en-IN"/>
          </a:p>
        </p:txBody>
      </p:sp>
    </p:spTree>
    <p:extLst>
      <p:ext uri="{BB962C8B-B14F-4D97-AF65-F5344CB8AC3E}">
        <p14:creationId xmlns:p14="http://schemas.microsoft.com/office/powerpoint/2010/main" val="976720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37.png"/></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 Programming</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8720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Types of C Constants</a:t>
            </a:r>
          </a:p>
        </p:txBody>
      </p:sp>
      <p:sp>
        <p:nvSpPr>
          <p:cNvPr id="3" name="Content Placeholder 2"/>
          <p:cNvSpPr>
            <a:spLocks noGrp="1"/>
          </p:cNvSpPr>
          <p:nvPr>
            <p:ph idx="1"/>
          </p:nvPr>
        </p:nvSpPr>
        <p:spPr/>
        <p:txBody>
          <a:bodyPr>
            <a:normAutofit/>
          </a:bodyPr>
          <a:lstStyle/>
          <a:p>
            <a:pPr marL="0" indent="0">
              <a:buNone/>
            </a:pPr>
            <a:r>
              <a:rPr lang="en-IN" sz="2400" dirty="0"/>
              <a:t>C constants can be divided into two major categories:</a:t>
            </a:r>
          </a:p>
          <a:p>
            <a:r>
              <a:rPr lang="en-IN" sz="2400" dirty="0"/>
              <a:t>Primary Constants</a:t>
            </a:r>
          </a:p>
          <a:p>
            <a:r>
              <a:rPr lang="en-IN" sz="2400" dirty="0"/>
              <a:t>Secondary Constants</a:t>
            </a:r>
          </a:p>
        </p:txBody>
      </p:sp>
    </p:spTree>
    <p:extLst>
      <p:ext uri="{BB962C8B-B14F-4D97-AF65-F5344CB8AC3E}">
        <p14:creationId xmlns:p14="http://schemas.microsoft.com/office/powerpoint/2010/main" val="32448231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4114800" cy="4929411"/>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0" indent="0">
              <a:buNone/>
            </a:pPr>
            <a:r>
              <a:rPr lang="en-IN" dirty="0"/>
              <a:t>main( )</a:t>
            </a:r>
          </a:p>
          <a:p>
            <a:pPr marL="0" indent="0">
              <a:buNone/>
            </a:pPr>
            <a:r>
              <a:rPr lang="en-IN" dirty="0"/>
              <a:t>{</a:t>
            </a:r>
          </a:p>
          <a:p>
            <a:pPr marL="0" indent="0">
              <a:buNone/>
            </a:pPr>
            <a:r>
              <a:rPr lang="en-IN" dirty="0"/>
              <a:t>char c ;</a:t>
            </a:r>
          </a:p>
          <a:p>
            <a:pPr marL="0" indent="0">
              <a:buNone/>
            </a:pPr>
            <a:r>
              <a:rPr lang="en-IN" dirty="0"/>
              <a:t>unsigned char d ;</a:t>
            </a:r>
          </a:p>
          <a:p>
            <a:pPr marL="0" indent="0">
              <a:buNone/>
            </a:pPr>
            <a:r>
              <a:rPr lang="en-IN" dirty="0" err="1"/>
              <a:t>int</a:t>
            </a:r>
            <a:r>
              <a:rPr lang="en-IN" dirty="0"/>
              <a:t> </a:t>
            </a:r>
            <a:r>
              <a:rPr lang="en-IN" dirty="0" err="1"/>
              <a:t>i</a:t>
            </a:r>
            <a:r>
              <a:rPr lang="en-IN" dirty="0"/>
              <a:t> ;</a:t>
            </a:r>
          </a:p>
          <a:p>
            <a:pPr marL="0" indent="0">
              <a:buNone/>
            </a:pPr>
            <a:r>
              <a:rPr lang="en-IN" dirty="0"/>
              <a:t>unsigned </a:t>
            </a:r>
            <a:r>
              <a:rPr lang="en-IN" dirty="0" err="1"/>
              <a:t>int</a:t>
            </a:r>
            <a:r>
              <a:rPr lang="en-IN" dirty="0"/>
              <a:t> j ;</a:t>
            </a:r>
          </a:p>
          <a:p>
            <a:pPr marL="0" indent="0">
              <a:buNone/>
            </a:pPr>
            <a:r>
              <a:rPr lang="en-IN" dirty="0"/>
              <a:t>short </a:t>
            </a:r>
            <a:r>
              <a:rPr lang="en-IN" dirty="0" err="1"/>
              <a:t>int</a:t>
            </a:r>
            <a:r>
              <a:rPr lang="en-IN" dirty="0"/>
              <a:t> k ;</a:t>
            </a:r>
          </a:p>
          <a:p>
            <a:pPr marL="0" indent="0">
              <a:buNone/>
            </a:pPr>
            <a:r>
              <a:rPr lang="en-IN" dirty="0"/>
              <a:t>unsigned short </a:t>
            </a:r>
            <a:r>
              <a:rPr lang="en-IN" dirty="0" err="1"/>
              <a:t>int</a:t>
            </a:r>
            <a:r>
              <a:rPr lang="en-IN" dirty="0"/>
              <a:t> l ;</a:t>
            </a:r>
          </a:p>
          <a:p>
            <a:pPr marL="0" indent="0">
              <a:buNone/>
            </a:pPr>
            <a:r>
              <a:rPr lang="en-IN" dirty="0"/>
              <a:t>long </a:t>
            </a:r>
            <a:r>
              <a:rPr lang="en-IN" dirty="0" err="1"/>
              <a:t>int</a:t>
            </a:r>
            <a:r>
              <a:rPr lang="en-IN" dirty="0"/>
              <a:t> m ;</a:t>
            </a:r>
          </a:p>
          <a:p>
            <a:pPr marL="0" indent="0">
              <a:buNone/>
            </a:pPr>
            <a:r>
              <a:rPr lang="en-IN" dirty="0"/>
              <a:t>unsigned long </a:t>
            </a:r>
            <a:r>
              <a:rPr lang="en-IN" dirty="0" err="1"/>
              <a:t>int</a:t>
            </a:r>
            <a:r>
              <a:rPr lang="en-IN" dirty="0"/>
              <a:t> n ;</a:t>
            </a:r>
          </a:p>
          <a:p>
            <a:pPr marL="0" indent="0">
              <a:buNone/>
            </a:pPr>
            <a:r>
              <a:rPr lang="en-IN" dirty="0"/>
              <a:t>float x ;</a:t>
            </a:r>
          </a:p>
          <a:p>
            <a:pPr marL="0" indent="0">
              <a:buNone/>
            </a:pPr>
            <a:r>
              <a:rPr lang="en-IN" dirty="0"/>
              <a:t>double y ;</a:t>
            </a:r>
          </a:p>
          <a:p>
            <a:pPr marL="0" indent="0">
              <a:buNone/>
            </a:pPr>
            <a:r>
              <a:rPr lang="en-IN" dirty="0"/>
              <a:t>long double z ;</a:t>
            </a:r>
          </a:p>
        </p:txBody>
      </p:sp>
      <p:sp>
        <p:nvSpPr>
          <p:cNvPr id="4" name="Content Placeholder 2"/>
          <p:cNvSpPr txBox="1">
            <a:spLocks/>
          </p:cNvSpPr>
          <p:nvPr/>
        </p:nvSpPr>
        <p:spPr>
          <a:xfrm>
            <a:off x="4724400" y="1268761"/>
            <a:ext cx="4114800" cy="500980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IN" dirty="0"/>
              <a:t>/* char */</a:t>
            </a:r>
          </a:p>
          <a:p>
            <a:pPr marL="0" indent="0">
              <a:buNone/>
            </a:pPr>
            <a:r>
              <a:rPr lang="it-IT" dirty="0"/>
              <a:t>scanf ( "%c %c", &amp;c, &amp;d ) ;</a:t>
            </a:r>
          </a:p>
          <a:p>
            <a:pPr marL="0" indent="0">
              <a:buNone/>
            </a:pPr>
            <a:r>
              <a:rPr lang="en-IN" dirty="0" err="1"/>
              <a:t>printf</a:t>
            </a:r>
            <a:r>
              <a:rPr lang="en-IN" dirty="0"/>
              <a:t> ( "%c %c", c, d ) ;</a:t>
            </a:r>
          </a:p>
          <a:p>
            <a:pPr marL="0" indent="0">
              <a:buNone/>
            </a:pPr>
            <a:r>
              <a:rPr lang="en-IN" dirty="0"/>
              <a:t>/* </a:t>
            </a:r>
            <a:r>
              <a:rPr lang="en-IN" dirty="0" err="1"/>
              <a:t>int</a:t>
            </a:r>
            <a:r>
              <a:rPr lang="en-IN" dirty="0"/>
              <a:t> */</a:t>
            </a:r>
          </a:p>
          <a:p>
            <a:pPr marL="0" indent="0">
              <a:buNone/>
            </a:pPr>
            <a:r>
              <a:rPr lang="pl-PL" dirty="0"/>
              <a:t>scanf ( "%d %u", &amp;i, &amp;j ) ;</a:t>
            </a:r>
          </a:p>
          <a:p>
            <a:pPr marL="0" indent="0">
              <a:buNone/>
            </a:pPr>
            <a:r>
              <a:rPr lang="pl-PL" dirty="0"/>
              <a:t>printf ( "%d %u", i, j ) ;</a:t>
            </a:r>
          </a:p>
          <a:p>
            <a:pPr marL="0" indent="0">
              <a:buNone/>
            </a:pPr>
            <a:r>
              <a:rPr lang="en-IN" dirty="0"/>
              <a:t>/* short </a:t>
            </a:r>
            <a:r>
              <a:rPr lang="en-IN" dirty="0" err="1"/>
              <a:t>int</a:t>
            </a:r>
            <a:r>
              <a:rPr lang="en-IN" dirty="0"/>
              <a:t> */</a:t>
            </a:r>
          </a:p>
          <a:p>
            <a:pPr marL="0" indent="0">
              <a:buNone/>
            </a:pPr>
            <a:r>
              <a:rPr lang="pl-PL" dirty="0"/>
              <a:t>scanf ( "%d %u", &amp;k, &amp;l ) ;</a:t>
            </a:r>
          </a:p>
          <a:p>
            <a:pPr marL="0" indent="0">
              <a:buNone/>
            </a:pPr>
            <a:r>
              <a:rPr lang="nl-NL" dirty="0"/>
              <a:t>printf ( "%d %u", k, l ) ;</a:t>
            </a:r>
          </a:p>
          <a:p>
            <a:pPr marL="0" indent="0">
              <a:buNone/>
            </a:pPr>
            <a:r>
              <a:rPr lang="en-IN" dirty="0"/>
              <a:t>/* long </a:t>
            </a:r>
            <a:r>
              <a:rPr lang="en-IN" dirty="0" err="1"/>
              <a:t>int</a:t>
            </a:r>
            <a:r>
              <a:rPr lang="en-IN" dirty="0"/>
              <a:t> */</a:t>
            </a:r>
          </a:p>
          <a:p>
            <a:pPr marL="0" indent="0">
              <a:buNone/>
            </a:pPr>
            <a:r>
              <a:rPr lang="pt-BR" dirty="0"/>
              <a:t>scanf ( "%ld %lu", &amp;m, &amp;n ) ;</a:t>
            </a:r>
          </a:p>
          <a:p>
            <a:pPr marL="0" indent="0">
              <a:buNone/>
            </a:pPr>
            <a:r>
              <a:rPr lang="pt-BR" dirty="0"/>
              <a:t>printf ( "%ld %lu", m, n ) ;</a:t>
            </a:r>
          </a:p>
          <a:p>
            <a:pPr marL="0" indent="0">
              <a:buNone/>
            </a:pPr>
            <a:r>
              <a:rPr lang="en-IN" dirty="0"/>
              <a:t>/* float, double, long double */</a:t>
            </a:r>
          </a:p>
          <a:p>
            <a:pPr marL="0" indent="0">
              <a:buNone/>
            </a:pPr>
            <a:r>
              <a:rPr lang="en-IN" dirty="0" err="1"/>
              <a:t>scanf</a:t>
            </a:r>
            <a:r>
              <a:rPr lang="en-IN" dirty="0"/>
              <a:t> ( "%f %lf %Lf", &amp;x, &amp;y, &amp;z ) ;</a:t>
            </a:r>
          </a:p>
          <a:p>
            <a:pPr marL="0" indent="0">
              <a:buNone/>
            </a:pPr>
            <a:r>
              <a:rPr lang="es-ES" dirty="0" err="1"/>
              <a:t>printf</a:t>
            </a:r>
            <a:r>
              <a:rPr lang="es-ES" dirty="0"/>
              <a:t> ( "%f %</a:t>
            </a:r>
            <a:r>
              <a:rPr lang="es-ES" dirty="0" err="1"/>
              <a:t>lf</a:t>
            </a:r>
            <a:r>
              <a:rPr lang="es-ES" dirty="0"/>
              <a:t> %</a:t>
            </a:r>
            <a:r>
              <a:rPr lang="es-ES" dirty="0" err="1"/>
              <a:t>Lf</a:t>
            </a:r>
            <a:r>
              <a:rPr lang="es-ES" dirty="0"/>
              <a:t>", x, y, z ) ;</a:t>
            </a:r>
          </a:p>
          <a:p>
            <a:pPr marL="0" indent="0">
              <a:buNone/>
            </a:pPr>
            <a:r>
              <a:rPr lang="es-ES" dirty="0"/>
              <a:t>}</a:t>
            </a:r>
            <a:endParaRPr lang="en-IN" dirty="0"/>
          </a:p>
        </p:txBody>
      </p:sp>
    </p:spTree>
    <p:extLst>
      <p:ext uri="{BB962C8B-B14F-4D97-AF65-F5344CB8AC3E}">
        <p14:creationId xmlns:p14="http://schemas.microsoft.com/office/powerpoint/2010/main" val="12547161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Format Specifications</a:t>
            </a:r>
            <a:endParaRPr lang="en-IN" dirty="0"/>
          </a:p>
        </p:txBody>
      </p:sp>
      <p:sp>
        <p:nvSpPr>
          <p:cNvPr id="3" name="Content Placeholder 2"/>
          <p:cNvSpPr>
            <a:spLocks noGrp="1"/>
          </p:cNvSpPr>
          <p:nvPr>
            <p:ph idx="1"/>
          </p:nvPr>
        </p:nvSpPr>
        <p:spPr/>
        <p:txBody>
          <a:bodyPr>
            <a:normAutofit/>
          </a:bodyPr>
          <a:lstStyle/>
          <a:p>
            <a:r>
              <a:rPr lang="en-IN" sz="2400" dirty="0"/>
              <a:t>The </a:t>
            </a:r>
            <a:r>
              <a:rPr lang="en-IN" sz="2400" b="1" dirty="0"/>
              <a:t>%d </a:t>
            </a:r>
            <a:r>
              <a:rPr lang="en-IN" sz="2400" dirty="0"/>
              <a:t>and </a:t>
            </a:r>
            <a:r>
              <a:rPr lang="en-IN" sz="2400" b="1" dirty="0"/>
              <a:t>%f </a:t>
            </a:r>
            <a:r>
              <a:rPr lang="en-IN" sz="2400" dirty="0"/>
              <a:t>used in the </a:t>
            </a:r>
            <a:r>
              <a:rPr lang="en-IN" sz="2400" b="1" dirty="0" err="1"/>
              <a:t>printf</a:t>
            </a:r>
            <a:r>
              <a:rPr lang="en-IN" sz="2400" b="1" dirty="0"/>
              <a:t>( ) </a:t>
            </a:r>
            <a:r>
              <a:rPr lang="en-IN" sz="2400" dirty="0"/>
              <a:t>are called format specifiers.</a:t>
            </a:r>
          </a:p>
          <a:p>
            <a:r>
              <a:rPr lang="en-IN" sz="2400" dirty="0"/>
              <a:t>They tell </a:t>
            </a:r>
            <a:r>
              <a:rPr lang="en-IN" sz="2400" b="1" dirty="0" err="1"/>
              <a:t>printf</a:t>
            </a:r>
            <a:r>
              <a:rPr lang="en-IN" sz="2400" b="1" dirty="0"/>
              <a:t>( ) </a:t>
            </a:r>
            <a:r>
              <a:rPr lang="en-IN" sz="2400" dirty="0"/>
              <a:t>to print the value of </a:t>
            </a:r>
            <a:r>
              <a:rPr lang="en-IN" sz="2400" b="1" dirty="0" err="1"/>
              <a:t>avg</a:t>
            </a:r>
            <a:r>
              <a:rPr lang="en-IN" sz="2400" b="1" dirty="0"/>
              <a:t> </a:t>
            </a:r>
            <a:r>
              <a:rPr lang="en-IN" sz="2400" dirty="0"/>
              <a:t>as a decimal integer</a:t>
            </a:r>
          </a:p>
        </p:txBody>
      </p:sp>
    </p:spTree>
    <p:extLst>
      <p:ext uri="{BB962C8B-B14F-4D97-AF65-F5344CB8AC3E}">
        <p14:creationId xmlns:p14="http://schemas.microsoft.com/office/powerpoint/2010/main" val="1209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Format Specifications</a:t>
            </a:r>
            <a:endParaRPr lang="en-IN" dirty="0"/>
          </a:p>
        </p:txBody>
      </p:sp>
      <p:sp>
        <p:nvSpPr>
          <p:cNvPr id="3" name="Content Placeholder 2"/>
          <p:cNvSpPr>
            <a:spLocks noGrp="1"/>
          </p:cNvSpPr>
          <p:nvPr>
            <p:ph idx="1"/>
          </p:nvPr>
        </p:nvSpPr>
        <p:spPr/>
        <p:txBody>
          <a:bodyPr>
            <a:normAutofit/>
          </a:bodyPr>
          <a:lstStyle/>
          <a:p>
            <a:r>
              <a:rPr lang="en-IN" sz="2400" dirty="0"/>
              <a:t>Following is the list of format specifiers that can be used with the </a:t>
            </a:r>
            <a:r>
              <a:rPr lang="en-IN" sz="2400" b="1" dirty="0" err="1"/>
              <a:t>printf</a:t>
            </a:r>
            <a:r>
              <a:rPr lang="en-IN" sz="2400" b="1" dirty="0"/>
              <a:t>( ) </a:t>
            </a:r>
            <a:r>
              <a:rPr lang="en-IN" sz="2400" dirty="0"/>
              <a:t>function.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348880"/>
            <a:ext cx="5760640" cy="4349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8028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64D7B6-230C-9807-AF0C-84B0F7C81D45}"/>
              </a:ext>
            </a:extLst>
          </p:cNvPr>
          <p:cNvSpPr>
            <a:spLocks noGrp="1"/>
          </p:cNvSpPr>
          <p:nvPr>
            <p:ph type="title"/>
          </p:nvPr>
        </p:nvSpPr>
        <p:spPr/>
        <p:txBody>
          <a:bodyPr>
            <a:normAutofit/>
          </a:bodyPr>
          <a:lstStyle/>
          <a:p>
            <a:r>
              <a:rPr lang="en-IN" sz="2800" dirty="0">
                <a:solidFill>
                  <a:srgbClr val="000000"/>
                </a:solidFill>
                <a:effectLst/>
                <a:latin typeface="Times New Roman" panose="02020603050405020304" pitchFamily="18" charset="0"/>
                <a:ea typeface="Times New Roman" panose="02020603050405020304" pitchFamily="18" charset="0"/>
              </a:rPr>
              <a:t>Fundamentals of Algorithms and Flowcharts</a:t>
            </a:r>
            <a:endParaRPr lang="en-US" sz="2800" dirty="0"/>
          </a:p>
        </p:txBody>
      </p:sp>
      <p:sp>
        <p:nvSpPr>
          <p:cNvPr id="3" name="Content Placeholder 2">
            <a:extLst>
              <a:ext uri="{FF2B5EF4-FFF2-40B4-BE49-F238E27FC236}">
                <a16:creationId xmlns="" xmlns:a16="http://schemas.microsoft.com/office/drawing/2014/main" id="{14278376-6FC2-5587-01C6-613E0C381D4F}"/>
              </a:ext>
            </a:extLst>
          </p:cNvPr>
          <p:cNvSpPr>
            <a:spLocks noGrp="1"/>
          </p:cNvSpPr>
          <p:nvPr>
            <p:ph idx="1"/>
          </p:nvPr>
        </p:nvSpPr>
        <p:spPr/>
        <p:txBody>
          <a:bodyPr>
            <a:norm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Algorithm - step – by – step procedure which is helpful in solving a problem.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If, it is written in English like sentences then, it is called as ‘PSEUDO CODE’.</a:t>
            </a:r>
          </a:p>
          <a:p>
            <a:pPr algn="just"/>
            <a:r>
              <a:rPr lang="en-US" sz="2400" dirty="0">
                <a:latin typeface="Times New Roman" panose="02020603050405020304" pitchFamily="18" charset="0"/>
                <a:cs typeface="Times New Roman" panose="02020603050405020304" pitchFamily="18" charset="0"/>
              </a:rPr>
              <a:t>Algorithm contains:</a:t>
            </a:r>
          </a:p>
          <a:p>
            <a:pPr lvl="1" algn="just"/>
            <a:r>
              <a:rPr lang="en-US" sz="2000" dirty="0">
                <a:latin typeface="Times New Roman" panose="02020603050405020304" pitchFamily="18" charset="0"/>
                <a:cs typeface="Times New Roman" panose="02020603050405020304" pitchFamily="18" charset="0"/>
              </a:rPr>
              <a:t>General statements</a:t>
            </a:r>
          </a:p>
          <a:p>
            <a:pPr lvl="1" algn="just"/>
            <a:r>
              <a:rPr lang="en-US" sz="2000" dirty="0">
                <a:latin typeface="Times New Roman" panose="02020603050405020304" pitchFamily="18" charset="0"/>
                <a:cs typeface="Times New Roman" panose="02020603050405020304" pitchFamily="18" charset="0"/>
              </a:rPr>
              <a:t>Data processing</a:t>
            </a:r>
          </a:p>
          <a:p>
            <a:pPr lvl="1" algn="just"/>
            <a:r>
              <a:rPr lang="en-US" sz="2000" dirty="0">
                <a:latin typeface="Times New Roman" panose="02020603050405020304" pitchFamily="18" charset="0"/>
                <a:cs typeface="Times New Roman" panose="02020603050405020304" pitchFamily="18" charset="0"/>
              </a:rPr>
              <a:t>Reasoning</a:t>
            </a:r>
          </a:p>
          <a:p>
            <a:pPr lvl="1" algn="just"/>
            <a:r>
              <a:rPr lang="en-US" sz="2000" dirty="0">
                <a:latin typeface="Times New Roman" panose="02020603050405020304" pitchFamily="18" charset="0"/>
                <a:cs typeface="Times New Roman" panose="02020603050405020304" pitchFamily="18" charset="0"/>
              </a:rPr>
              <a:t>calculations</a:t>
            </a:r>
          </a:p>
          <a:p>
            <a:pPr algn="just"/>
            <a:r>
              <a:rPr lang="en-US" sz="2400" dirty="0">
                <a:latin typeface="Times New Roman" panose="02020603050405020304" pitchFamily="18" charset="0"/>
                <a:cs typeface="Times New Roman" panose="02020603050405020304" pitchFamily="18" charset="0"/>
              </a:rPr>
              <a:t>In short everything that is required to solve any given problem</a:t>
            </a:r>
          </a:p>
        </p:txBody>
      </p:sp>
    </p:spTree>
    <p:extLst>
      <p:ext uri="{BB962C8B-B14F-4D97-AF65-F5344CB8AC3E}">
        <p14:creationId xmlns:p14="http://schemas.microsoft.com/office/powerpoint/2010/main" val="876735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AE50DB-C76A-B4AF-C7C8-532626D42F35}"/>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Characteristics of an Algorithm</a:t>
            </a:r>
          </a:p>
        </p:txBody>
      </p:sp>
      <p:pic>
        <p:nvPicPr>
          <p:cNvPr id="7" name="Content Placeholder 6">
            <a:extLst>
              <a:ext uri="{FF2B5EF4-FFF2-40B4-BE49-F238E27FC236}">
                <a16:creationId xmlns="" xmlns:a16="http://schemas.microsoft.com/office/drawing/2014/main" id="{778D7AA2-3322-B47D-7FBF-8DFDC841A75A}"/>
              </a:ext>
            </a:extLst>
          </p:cNvPr>
          <p:cNvPicPr>
            <a:picLocks noGrp="1" noChangeAspect="1"/>
          </p:cNvPicPr>
          <p:nvPr>
            <p:ph idx="1"/>
          </p:nvPr>
        </p:nvPicPr>
        <p:blipFill rotWithShape="1">
          <a:blip r:embed="rId2"/>
          <a:srcRect t="2589"/>
          <a:stretch/>
        </p:blipFill>
        <p:spPr>
          <a:xfrm>
            <a:off x="1219200" y="1916832"/>
            <a:ext cx="6705600" cy="3998987"/>
          </a:xfrm>
        </p:spPr>
      </p:pic>
    </p:spTree>
    <p:extLst>
      <p:ext uri="{BB962C8B-B14F-4D97-AF65-F5344CB8AC3E}">
        <p14:creationId xmlns:p14="http://schemas.microsoft.com/office/powerpoint/2010/main" val="376442279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907F58-F403-6DF5-C2CD-14A44B8F6554}"/>
              </a:ext>
            </a:extLst>
          </p:cNvPr>
          <p:cNvSpPr>
            <a:spLocks noGrp="1"/>
          </p:cNvSpPr>
          <p:nvPr>
            <p:ph type="title"/>
          </p:nvPr>
        </p:nvSpPr>
        <p:spPr>
          <a:xfrm>
            <a:off x="457200" y="274638"/>
            <a:ext cx="8229600" cy="778098"/>
          </a:xfrm>
        </p:spPr>
        <p:txBody>
          <a:bodyPr>
            <a:normAutofit/>
          </a:bodyPr>
          <a:lstStyle/>
          <a:p>
            <a:r>
              <a:rPr lang="en-US" sz="3200" dirty="0">
                <a:latin typeface="Times New Roman" panose="02020603050405020304" pitchFamily="18" charset="0"/>
                <a:cs typeface="Times New Roman" panose="02020603050405020304" pitchFamily="18" charset="0"/>
              </a:rPr>
              <a:t>Steps for developing an algorithm</a:t>
            </a:r>
          </a:p>
        </p:txBody>
      </p:sp>
      <p:sp>
        <p:nvSpPr>
          <p:cNvPr id="4" name="Content Placeholder 3">
            <a:extLst>
              <a:ext uri="{FF2B5EF4-FFF2-40B4-BE49-F238E27FC236}">
                <a16:creationId xmlns="" xmlns:a16="http://schemas.microsoft.com/office/drawing/2014/main" id="{601DC049-8783-815E-DD09-EDDF32414DD5}"/>
              </a:ext>
            </a:extLst>
          </p:cNvPr>
          <p:cNvSpPr>
            <a:spLocks noGrp="1"/>
          </p:cNvSpPr>
          <p:nvPr>
            <p:ph idx="1"/>
          </p:nvPr>
        </p:nvSpPr>
        <p:spPr>
          <a:xfrm>
            <a:off x="457200" y="1052736"/>
            <a:ext cx="8229600" cy="5073427"/>
          </a:xfrm>
        </p:spPr>
        <p:txBody>
          <a:bodyPr>
            <a:normAutofit/>
          </a:bodyPr>
          <a:lstStyle/>
          <a:p>
            <a:pPr algn="just"/>
            <a:r>
              <a:rPr lang="en-US" sz="2400" dirty="0">
                <a:latin typeface="Times New Roman" panose="02020603050405020304" pitchFamily="18" charset="0"/>
                <a:cs typeface="Times New Roman" panose="02020603050405020304" pitchFamily="18" charset="0"/>
              </a:rPr>
              <a:t>Each algorithm will be logically enclosed by statements </a:t>
            </a:r>
            <a:r>
              <a:rPr lang="en-US" sz="2400" b="1" dirty="0">
                <a:latin typeface="Times New Roman" panose="02020603050405020304" pitchFamily="18" charset="0"/>
                <a:cs typeface="Times New Roman" panose="02020603050405020304" pitchFamily="18" charset="0"/>
              </a:rPr>
              <a:t>START &amp; STOP</a:t>
            </a:r>
          </a:p>
          <a:p>
            <a:pPr algn="just"/>
            <a:r>
              <a:rPr lang="en-US" sz="2400" dirty="0">
                <a:latin typeface="Times New Roman" panose="02020603050405020304" pitchFamily="18" charset="0"/>
                <a:cs typeface="Times New Roman" panose="02020603050405020304" pitchFamily="18" charset="0"/>
              </a:rPr>
              <a:t>To accept data from user, the </a:t>
            </a:r>
            <a:r>
              <a:rPr lang="en-US" sz="2400" b="1" dirty="0">
                <a:latin typeface="Times New Roman" panose="02020603050405020304" pitchFamily="18" charset="0"/>
                <a:cs typeface="Times New Roman" panose="02020603050405020304" pitchFamily="18" charset="0"/>
              </a:rPr>
              <a:t>INPUT or READ </a:t>
            </a:r>
            <a:r>
              <a:rPr lang="en-US" sz="2400" dirty="0">
                <a:latin typeface="Times New Roman" panose="02020603050405020304" pitchFamily="18" charset="0"/>
                <a:cs typeface="Times New Roman" panose="02020603050405020304" pitchFamily="18" charset="0"/>
              </a:rPr>
              <a:t>statements are used</a:t>
            </a:r>
          </a:p>
          <a:p>
            <a:pPr algn="just"/>
            <a:r>
              <a:rPr lang="en-US" sz="2400" dirty="0">
                <a:latin typeface="Times New Roman" panose="02020603050405020304" pitchFamily="18" charset="0"/>
                <a:cs typeface="Times New Roman" panose="02020603050405020304" pitchFamily="18" charset="0"/>
              </a:rPr>
              <a:t>To display content, </a:t>
            </a:r>
            <a:r>
              <a:rPr lang="en-US" sz="2400" b="1" dirty="0">
                <a:latin typeface="Times New Roman" panose="02020603050405020304" pitchFamily="18" charset="0"/>
                <a:cs typeface="Times New Roman" panose="02020603050405020304" pitchFamily="18" charset="0"/>
              </a:rPr>
              <a:t>PRINT</a:t>
            </a:r>
            <a:r>
              <a:rPr lang="en-US" sz="2400" dirty="0">
                <a:latin typeface="Times New Roman" panose="02020603050405020304" pitchFamily="18" charset="0"/>
                <a:cs typeface="Times New Roman" panose="02020603050405020304" pitchFamily="18" charset="0"/>
              </a:rPr>
              <a:t> statement will be used. Note that the message will be enclosed within </a:t>
            </a:r>
            <a:r>
              <a:rPr lang="en-US" sz="2400" dirty="0" smtClean="0">
                <a:latin typeface="Times New Roman" panose="02020603050405020304" pitchFamily="18" charset="0"/>
                <a:cs typeface="Times New Roman" panose="02020603050405020304" pitchFamily="18" charset="0"/>
              </a:rPr>
              <a:t>quotes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7700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907F58-F403-6DF5-C2CD-14A44B8F6554}"/>
              </a:ext>
            </a:extLst>
          </p:cNvPr>
          <p:cNvSpPr>
            <a:spLocks noGrp="1"/>
          </p:cNvSpPr>
          <p:nvPr>
            <p:ph type="title"/>
          </p:nvPr>
        </p:nvSpPr>
        <p:spPr>
          <a:xfrm>
            <a:off x="457200" y="274638"/>
            <a:ext cx="8229600" cy="778098"/>
          </a:xfrm>
        </p:spPr>
        <p:txBody>
          <a:bodyPr>
            <a:normAutofit/>
          </a:bodyPr>
          <a:lstStyle/>
          <a:p>
            <a:r>
              <a:rPr lang="en-US" sz="3200" dirty="0">
                <a:latin typeface="Times New Roman" panose="02020603050405020304" pitchFamily="18" charset="0"/>
                <a:cs typeface="Times New Roman" panose="02020603050405020304" pitchFamily="18" charset="0"/>
              </a:rPr>
              <a:t>Steps for developing an algorithm</a:t>
            </a:r>
          </a:p>
        </p:txBody>
      </p:sp>
      <p:sp>
        <p:nvSpPr>
          <p:cNvPr id="4" name="Content Placeholder 3">
            <a:extLst>
              <a:ext uri="{FF2B5EF4-FFF2-40B4-BE49-F238E27FC236}">
                <a16:creationId xmlns="" xmlns:a16="http://schemas.microsoft.com/office/drawing/2014/main" id="{601DC049-8783-815E-DD09-EDDF32414DD5}"/>
              </a:ext>
            </a:extLst>
          </p:cNvPr>
          <p:cNvSpPr>
            <a:spLocks noGrp="1"/>
          </p:cNvSpPr>
          <p:nvPr>
            <p:ph idx="1"/>
          </p:nvPr>
        </p:nvSpPr>
        <p:spPr>
          <a:xfrm>
            <a:off x="457200" y="1052736"/>
            <a:ext cx="8229600" cy="5073427"/>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arithmetic operators that will be used are</a:t>
            </a:r>
          </a:p>
          <a:p>
            <a:pPr marL="457200" lvl="1" indent="0" algn="just">
              <a:buNone/>
            </a:pPr>
            <a:r>
              <a:rPr lang="en-US" sz="2000" dirty="0">
                <a:latin typeface="Times New Roman" panose="02020603050405020304" pitchFamily="18" charset="0"/>
                <a:cs typeface="Times New Roman" panose="02020603050405020304" pitchFamily="18" charset="0"/>
              </a:rPr>
              <a:t>← Assignment (LHS of it should be a single variable)</a:t>
            </a:r>
          </a:p>
          <a:p>
            <a:pPr marL="457200" lvl="1" indent="0" algn="just">
              <a:buNone/>
            </a:pPr>
            <a:r>
              <a:rPr lang="en-US" sz="2000" dirty="0">
                <a:latin typeface="Times New Roman" panose="02020603050405020304" pitchFamily="18" charset="0"/>
                <a:cs typeface="Times New Roman" panose="02020603050405020304" pitchFamily="18" charset="0"/>
              </a:rPr>
              <a:t>+ Addition ; z← </a:t>
            </a:r>
            <a:r>
              <a:rPr lang="en-US" sz="2000" dirty="0" err="1">
                <a:latin typeface="Times New Roman" panose="02020603050405020304" pitchFamily="18" charset="0"/>
                <a:cs typeface="Times New Roman" panose="02020603050405020304" pitchFamily="18" charset="0"/>
              </a:rPr>
              <a:t>x+y</a:t>
            </a:r>
            <a:endParaRPr lang="en-US" sz="2000" dirty="0">
              <a:latin typeface="Times New Roman" panose="02020603050405020304" pitchFamily="18" charset="0"/>
              <a:cs typeface="Times New Roman" panose="02020603050405020304" pitchFamily="18" charset="0"/>
            </a:endParaRPr>
          </a:p>
          <a:p>
            <a:pPr lvl="1" algn="just">
              <a:buFontTx/>
              <a:buChar char="-"/>
            </a:pPr>
            <a:r>
              <a:rPr lang="en-US" sz="2000" dirty="0">
                <a:latin typeface="Times New Roman" panose="02020603050405020304" pitchFamily="18" charset="0"/>
                <a:cs typeface="Times New Roman" panose="02020603050405020304" pitchFamily="18" charset="0"/>
              </a:rPr>
              <a:t>Subtraction; z← x-y</a:t>
            </a:r>
          </a:p>
          <a:p>
            <a:pPr marL="457200" lvl="1" indent="0" algn="just">
              <a:buNone/>
            </a:pPr>
            <a:r>
              <a:rPr lang="en-US" sz="2000" dirty="0">
                <a:latin typeface="Times New Roman" panose="02020603050405020304" pitchFamily="18" charset="0"/>
                <a:cs typeface="Times New Roman" panose="02020603050405020304" pitchFamily="18" charset="0"/>
              </a:rPr>
              <a:t>* Multiplication; z ←x*y</a:t>
            </a:r>
          </a:p>
          <a:p>
            <a:pPr marL="457200" lvl="1" indent="0" algn="just">
              <a:buNone/>
            </a:pPr>
            <a:r>
              <a:rPr lang="en-US" sz="2000" dirty="0">
                <a:latin typeface="Times New Roman" panose="02020603050405020304" pitchFamily="18" charset="0"/>
                <a:cs typeface="Times New Roman" panose="02020603050405020304" pitchFamily="18" charset="0"/>
              </a:rPr>
              <a:t>/ Division; </a:t>
            </a:r>
            <a:r>
              <a:rPr lang="en-US" sz="2000" dirty="0" err="1">
                <a:latin typeface="Times New Roman" panose="02020603050405020304" pitchFamily="18" charset="0"/>
                <a:cs typeface="Times New Roman" panose="02020603050405020304" pitchFamily="18" charset="0"/>
              </a:rPr>
              <a:t>z←x</a:t>
            </a:r>
            <a:r>
              <a:rPr lang="en-US" sz="2000" dirty="0">
                <a:latin typeface="Times New Roman" panose="02020603050405020304" pitchFamily="18" charset="0"/>
                <a:cs typeface="Times New Roman" panose="02020603050405020304" pitchFamily="18" charset="0"/>
              </a:rPr>
              <a:t>/y</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8128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883992-5B77-F1B9-F658-D52A57A89DB8}"/>
              </a:ext>
            </a:extLst>
          </p:cNvPr>
          <p:cNvSpPr>
            <a:spLocks noGrp="1"/>
          </p:cNvSpPr>
          <p:nvPr>
            <p:ph type="title"/>
          </p:nvPr>
        </p:nvSpPr>
        <p:spPr>
          <a:xfrm>
            <a:off x="457200" y="274638"/>
            <a:ext cx="8229600" cy="346050"/>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24CB3B0A-4CB3-2847-92D1-267C5745F10C}"/>
              </a:ext>
            </a:extLst>
          </p:cNvPr>
          <p:cNvSpPr>
            <a:spLocks noGrp="1"/>
          </p:cNvSpPr>
          <p:nvPr>
            <p:ph idx="1"/>
          </p:nvPr>
        </p:nvSpPr>
        <p:spPr>
          <a:xfrm>
            <a:off x="457200" y="836712"/>
            <a:ext cx="8229600" cy="5289451"/>
          </a:xfrm>
        </p:spPr>
        <p:txBody>
          <a:bodyPr>
            <a:normAutofit/>
          </a:bodyPr>
          <a:lstStyle/>
          <a:p>
            <a:r>
              <a:rPr lang="en-US" sz="2000" dirty="0">
                <a:latin typeface="Times New Roman" panose="02020603050405020304" pitchFamily="18" charset="0"/>
                <a:cs typeface="Times New Roman" panose="02020603050405020304" pitchFamily="18" charset="0"/>
              </a:rPr>
              <a:t>Relational operators used are:</a:t>
            </a:r>
          </a:p>
          <a:p>
            <a:pPr lvl="1"/>
            <a:r>
              <a:rPr lang="en-US" sz="2000" dirty="0">
                <a:latin typeface="Times New Roman" panose="02020603050405020304" pitchFamily="18" charset="0"/>
                <a:cs typeface="Times New Roman" panose="02020603050405020304" pitchFamily="18" charset="0"/>
              </a:rPr>
              <a:t>“&gt;”</a:t>
            </a:r>
          </a:p>
          <a:p>
            <a:pPr lvl="1"/>
            <a:r>
              <a:rPr lang="en-US" sz="2000" dirty="0">
                <a:latin typeface="Times New Roman" panose="02020603050405020304" pitchFamily="18" charset="0"/>
                <a:cs typeface="Times New Roman" panose="02020603050405020304" pitchFamily="18" charset="0"/>
              </a:rPr>
              <a:t>“&lt;“</a:t>
            </a:r>
          </a:p>
          <a:p>
            <a:pPr lvl="1"/>
            <a:r>
              <a:rPr lang="en-US" sz="2000" dirty="0">
                <a:latin typeface="Times New Roman" panose="02020603050405020304" pitchFamily="18" charset="0"/>
                <a:cs typeface="Times New Roman" panose="02020603050405020304" pitchFamily="18" charset="0"/>
              </a:rPr>
              <a:t>“=” Equality</a:t>
            </a:r>
          </a:p>
          <a:p>
            <a:pPr lvl="1"/>
            <a:r>
              <a:rPr lang="en-US" sz="2000" dirty="0">
                <a:latin typeface="Times New Roman" panose="02020603050405020304" pitchFamily="18" charset="0"/>
                <a:cs typeface="Times New Roman" panose="02020603050405020304" pitchFamily="18" charset="0"/>
              </a:rPr>
              <a:t>“&gt;=”</a:t>
            </a:r>
          </a:p>
          <a:p>
            <a:pPr lvl="1"/>
            <a:r>
              <a:rPr lang="en-US" sz="2000" dirty="0">
                <a:latin typeface="Times New Roman" panose="02020603050405020304" pitchFamily="18" charset="0"/>
                <a:cs typeface="Times New Roman" panose="02020603050405020304" pitchFamily="18" charset="0"/>
              </a:rPr>
              <a:t>“!=” Non-equality</a:t>
            </a:r>
          </a:p>
        </p:txBody>
      </p:sp>
    </p:spTree>
    <p:extLst>
      <p:ext uri="{BB962C8B-B14F-4D97-AF65-F5344CB8AC3E}">
        <p14:creationId xmlns:p14="http://schemas.microsoft.com/office/powerpoint/2010/main" val="4887440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FB10DE-563B-87AD-885C-DFF451AED2D0}"/>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80A55834-2D82-A3DE-C635-F1398F5E241F}"/>
              </a:ext>
            </a:extLst>
          </p:cNvPr>
          <p:cNvSpPr>
            <a:spLocks noGrp="1"/>
          </p:cNvSpPr>
          <p:nvPr>
            <p:ph idx="1"/>
          </p:nvPr>
        </p:nvSpPr>
        <p:spPr>
          <a:xfrm>
            <a:off x="457200" y="1052737"/>
            <a:ext cx="8229600" cy="2088231"/>
          </a:xfrm>
        </p:spPr>
        <p:txBody>
          <a:bodyPr>
            <a:normAutofit fontScale="77500" lnSpcReduction="20000"/>
          </a:bodyPr>
          <a:lstStyle/>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Logical operators</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An expression containing logical operator returns either 0 or 1 depending upon whether expression results true or false.</a:t>
            </a:r>
          </a:p>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Logical operators are commonly used in decision making in C programming.</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Logical NOT (!)</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Logical OR (||)</a:t>
            </a:r>
          </a:p>
          <a:p>
            <a:pPr lvl="1">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Logical AND (&amp;&amp;)</a:t>
            </a:r>
          </a:p>
          <a:p>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1BA87E54-C613-7DE6-A49F-0409746FAEAF}"/>
              </a:ext>
            </a:extLst>
          </p:cNvPr>
          <p:cNvSpPr txBox="1"/>
          <p:nvPr/>
        </p:nvSpPr>
        <p:spPr>
          <a:xfrm>
            <a:off x="843156" y="6309320"/>
            <a:ext cx="8300844" cy="369332"/>
          </a:xfrm>
          <a:prstGeom prst="rect">
            <a:avLst/>
          </a:prstGeom>
          <a:noFill/>
        </p:spPr>
        <p:txBody>
          <a:bodyPr wrap="square" rtlCol="0">
            <a:spAutoFit/>
          </a:bodyPr>
          <a:lstStyle/>
          <a:p>
            <a:r>
              <a:rPr lang="en-US"/>
              <a:t>https://www.programiz.com/c-programming/c-operators</a:t>
            </a:r>
            <a:endParaRPr lang="en-US" dirty="0"/>
          </a:p>
        </p:txBody>
      </p:sp>
    </p:spTree>
    <p:extLst>
      <p:ext uri="{BB962C8B-B14F-4D97-AF65-F5344CB8AC3E}">
        <p14:creationId xmlns:p14="http://schemas.microsoft.com/office/powerpoint/2010/main" val="6600276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FB10DE-563B-87AD-885C-DFF451AED2D0}"/>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80A55834-2D82-A3DE-C635-F1398F5E241F}"/>
              </a:ext>
            </a:extLst>
          </p:cNvPr>
          <p:cNvSpPr>
            <a:spLocks noGrp="1"/>
          </p:cNvSpPr>
          <p:nvPr>
            <p:ph idx="1"/>
          </p:nvPr>
        </p:nvSpPr>
        <p:spPr>
          <a:xfrm>
            <a:off x="457200" y="1052737"/>
            <a:ext cx="8229600" cy="2088231"/>
          </a:xfrm>
        </p:spPr>
        <p:txBody>
          <a:bodyPr>
            <a:normAutofit/>
          </a:bodyPr>
          <a:lstStyle/>
          <a:p>
            <a:pPr algn="l">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Logical operators</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3A87D0F5-BC8E-BEF7-BA66-118EFFC524C7}"/>
              </a:ext>
            </a:extLst>
          </p:cNvPr>
          <p:cNvPicPr>
            <a:picLocks noChangeAspect="1"/>
          </p:cNvPicPr>
          <p:nvPr/>
        </p:nvPicPr>
        <p:blipFill>
          <a:blip r:embed="rId2"/>
          <a:stretch>
            <a:fillRect/>
          </a:stretch>
        </p:blipFill>
        <p:spPr>
          <a:xfrm>
            <a:off x="683568" y="1772816"/>
            <a:ext cx="7810500" cy="2781300"/>
          </a:xfrm>
          <a:prstGeom prst="rect">
            <a:avLst/>
          </a:prstGeom>
        </p:spPr>
      </p:pic>
      <p:sp>
        <p:nvSpPr>
          <p:cNvPr id="6" name="TextBox 5">
            <a:extLst>
              <a:ext uri="{FF2B5EF4-FFF2-40B4-BE49-F238E27FC236}">
                <a16:creationId xmlns="" xmlns:a16="http://schemas.microsoft.com/office/drawing/2014/main" id="{1BA87E54-C613-7DE6-A49F-0409746FAEAF}"/>
              </a:ext>
            </a:extLst>
          </p:cNvPr>
          <p:cNvSpPr txBox="1"/>
          <p:nvPr/>
        </p:nvSpPr>
        <p:spPr>
          <a:xfrm>
            <a:off x="843156" y="6309320"/>
            <a:ext cx="8300844" cy="369332"/>
          </a:xfrm>
          <a:prstGeom prst="rect">
            <a:avLst/>
          </a:prstGeom>
          <a:noFill/>
        </p:spPr>
        <p:txBody>
          <a:bodyPr wrap="square" rtlCol="0">
            <a:spAutoFit/>
          </a:bodyPr>
          <a:lstStyle/>
          <a:p>
            <a:r>
              <a:rPr lang="en-US"/>
              <a:t>https://www.programiz.com/c-programming/c-operators</a:t>
            </a:r>
            <a:endParaRPr lang="en-US" dirty="0"/>
          </a:p>
        </p:txBody>
      </p:sp>
    </p:spTree>
    <p:extLst>
      <p:ext uri="{BB962C8B-B14F-4D97-AF65-F5344CB8AC3E}">
        <p14:creationId xmlns:p14="http://schemas.microsoft.com/office/powerpoint/2010/main" val="18123037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Types of C Constants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56790"/>
            <a:ext cx="7272808" cy="4642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441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76C272-285E-9C94-6D88-EE0ED8B8DCAC}"/>
              </a:ext>
            </a:extLst>
          </p:cNvPr>
          <p:cNvSpPr>
            <a:spLocks noGrp="1"/>
          </p:cNvSpPr>
          <p:nvPr>
            <p:ph type="title"/>
          </p:nvPr>
        </p:nvSpPr>
        <p:spPr>
          <a:xfrm>
            <a:off x="457200" y="274638"/>
            <a:ext cx="8229600" cy="457199"/>
          </a:xfrm>
        </p:spPr>
        <p:txBody>
          <a:bodyPr>
            <a:noAutofit/>
          </a:bodyPr>
          <a:lstStyle/>
          <a:p>
            <a:r>
              <a:rPr lang="en-US" sz="3200" dirty="0">
                <a:latin typeface="Times New Roman" panose="02020603050405020304" pitchFamily="18" charset="0"/>
                <a:cs typeface="Times New Roman" panose="02020603050405020304" pitchFamily="18" charset="0"/>
              </a:rPr>
              <a:t>Algorithm to find sum of two numbers</a:t>
            </a:r>
          </a:p>
        </p:txBody>
      </p:sp>
      <p:pic>
        <p:nvPicPr>
          <p:cNvPr id="5" name="Content Placeholder 4">
            <a:extLst>
              <a:ext uri="{FF2B5EF4-FFF2-40B4-BE49-F238E27FC236}">
                <a16:creationId xmlns="" xmlns:a16="http://schemas.microsoft.com/office/drawing/2014/main" id="{6949D2CE-177B-1395-1593-BF5F8215C90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588" t="25513" r="27251" b="26241"/>
          <a:stretch/>
        </p:blipFill>
        <p:spPr>
          <a:xfrm>
            <a:off x="611560" y="1412776"/>
            <a:ext cx="7848872" cy="3816423"/>
          </a:xfrm>
        </p:spPr>
      </p:pic>
    </p:spTree>
    <p:extLst>
      <p:ext uri="{BB962C8B-B14F-4D97-AF65-F5344CB8AC3E}">
        <p14:creationId xmlns:p14="http://schemas.microsoft.com/office/powerpoint/2010/main" val="19951385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6D615D-78D9-A456-EB21-7AAE07452625}"/>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Algorithm for interchanging the numeric values of two variables</a:t>
            </a:r>
          </a:p>
        </p:txBody>
      </p:sp>
      <p:pic>
        <p:nvPicPr>
          <p:cNvPr id="5" name="Content Placeholder 4">
            <a:extLst>
              <a:ext uri="{FF2B5EF4-FFF2-40B4-BE49-F238E27FC236}">
                <a16:creationId xmlns="" xmlns:a16="http://schemas.microsoft.com/office/drawing/2014/main" id="{D8A29683-5381-314E-2E83-F8E3CBF81C0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648" t="44672" r="25849" b="10652"/>
          <a:stretch/>
        </p:blipFill>
        <p:spPr>
          <a:xfrm>
            <a:off x="755576" y="1988840"/>
            <a:ext cx="7848872" cy="4104456"/>
          </a:xfrm>
        </p:spPr>
      </p:pic>
    </p:spTree>
    <p:extLst>
      <p:ext uri="{BB962C8B-B14F-4D97-AF65-F5344CB8AC3E}">
        <p14:creationId xmlns:p14="http://schemas.microsoft.com/office/powerpoint/2010/main" val="136205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ECF96C-D654-8D87-EFD7-27B2C3AA539B}"/>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Algorithm for determining remainder </a:t>
            </a:r>
          </a:p>
        </p:txBody>
      </p:sp>
      <p:pic>
        <p:nvPicPr>
          <p:cNvPr id="5" name="Content Placeholder 4">
            <a:extLst>
              <a:ext uri="{FF2B5EF4-FFF2-40B4-BE49-F238E27FC236}">
                <a16:creationId xmlns="" xmlns:a16="http://schemas.microsoft.com/office/drawing/2014/main" id="{691CFCEA-8043-78D2-F171-8B60245434EF}"/>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9209" t="22906" r="27638" b="16636"/>
          <a:stretch/>
        </p:blipFill>
        <p:spPr>
          <a:xfrm>
            <a:off x="611560" y="1268760"/>
            <a:ext cx="7560840" cy="5184576"/>
          </a:xfrm>
        </p:spPr>
      </p:pic>
    </p:spTree>
    <p:extLst>
      <p:ext uri="{BB962C8B-B14F-4D97-AF65-F5344CB8AC3E}">
        <p14:creationId xmlns:p14="http://schemas.microsoft.com/office/powerpoint/2010/main" val="19461054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164CB1-7245-55D7-6388-4A03037720A5}"/>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Algorithm to check whether a number is odd or even</a:t>
            </a:r>
          </a:p>
        </p:txBody>
      </p:sp>
      <p:pic>
        <p:nvPicPr>
          <p:cNvPr id="5" name="Content Placeholder 4">
            <a:extLst>
              <a:ext uri="{FF2B5EF4-FFF2-40B4-BE49-F238E27FC236}">
                <a16:creationId xmlns="" xmlns:a16="http://schemas.microsoft.com/office/drawing/2014/main" id="{4501D9B3-4C84-8FA5-0010-954D64C872A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9747" t="22906" r="28532" b="5499"/>
          <a:stretch/>
        </p:blipFill>
        <p:spPr>
          <a:xfrm>
            <a:off x="611560" y="1916832"/>
            <a:ext cx="7992888" cy="4392488"/>
          </a:xfrm>
        </p:spPr>
      </p:pic>
    </p:spTree>
    <p:extLst>
      <p:ext uri="{BB962C8B-B14F-4D97-AF65-F5344CB8AC3E}">
        <p14:creationId xmlns:p14="http://schemas.microsoft.com/office/powerpoint/2010/main" val="25479727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0F190-A44D-64A0-586A-38FDEDE41E8D}"/>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To check whether triangle is equilateral, scalene or isosceles</a:t>
            </a:r>
          </a:p>
        </p:txBody>
      </p:sp>
      <p:pic>
        <p:nvPicPr>
          <p:cNvPr id="5" name="Content Placeholder 4">
            <a:extLst>
              <a:ext uri="{FF2B5EF4-FFF2-40B4-BE49-F238E27FC236}">
                <a16:creationId xmlns="" xmlns:a16="http://schemas.microsoft.com/office/drawing/2014/main" id="{AFD77D5A-D872-D79E-7C9B-8A90CA43AEE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9748" t="16542" r="28532" b="8682"/>
          <a:stretch/>
        </p:blipFill>
        <p:spPr>
          <a:xfrm>
            <a:off x="683568" y="1772816"/>
            <a:ext cx="7344816" cy="4536504"/>
          </a:xfrm>
        </p:spPr>
      </p:pic>
    </p:spTree>
    <p:extLst>
      <p:ext uri="{BB962C8B-B14F-4D97-AF65-F5344CB8AC3E}">
        <p14:creationId xmlns:p14="http://schemas.microsoft.com/office/powerpoint/2010/main" val="6128810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03CE57-8BBF-A606-4550-E12D55F3B9FA}"/>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To check whether triangle can be drawn or not</a:t>
            </a:r>
          </a:p>
        </p:txBody>
      </p:sp>
      <p:pic>
        <p:nvPicPr>
          <p:cNvPr id="5" name="Content Placeholder 4">
            <a:extLst>
              <a:ext uri="{FF2B5EF4-FFF2-40B4-BE49-F238E27FC236}">
                <a16:creationId xmlns="" xmlns:a16="http://schemas.microsoft.com/office/drawing/2014/main" id="{D5FD088F-54DE-D8D3-CE3D-A0237568C0F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486" t="27340" r="26743" b="8681"/>
          <a:stretch/>
        </p:blipFill>
        <p:spPr>
          <a:xfrm>
            <a:off x="611560" y="1484784"/>
            <a:ext cx="7848872" cy="4176464"/>
          </a:xfrm>
        </p:spPr>
      </p:pic>
    </p:spTree>
    <p:extLst>
      <p:ext uri="{BB962C8B-B14F-4D97-AF65-F5344CB8AC3E}">
        <p14:creationId xmlns:p14="http://schemas.microsoft.com/office/powerpoint/2010/main" val="26591977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D9133-C4E2-296E-BD1B-E4750F0EEC2C}"/>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To compare two numbers</a:t>
            </a:r>
          </a:p>
        </p:txBody>
      </p:sp>
      <p:pic>
        <p:nvPicPr>
          <p:cNvPr id="5" name="Content Placeholder 4">
            <a:extLst>
              <a:ext uri="{FF2B5EF4-FFF2-40B4-BE49-F238E27FC236}">
                <a16:creationId xmlns="" xmlns:a16="http://schemas.microsoft.com/office/drawing/2014/main" id="{7571F27A-CFC0-4E9A-FA01-D3A12CB6B12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487" t="16542" r="24059" b="5500"/>
          <a:stretch/>
        </p:blipFill>
        <p:spPr>
          <a:xfrm>
            <a:off x="755576" y="1772816"/>
            <a:ext cx="7632848" cy="4104456"/>
          </a:xfrm>
        </p:spPr>
      </p:pic>
    </p:spTree>
    <p:extLst>
      <p:ext uri="{BB962C8B-B14F-4D97-AF65-F5344CB8AC3E}">
        <p14:creationId xmlns:p14="http://schemas.microsoft.com/office/powerpoint/2010/main" val="5190685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CD58E3-DC7A-716B-3C3F-6AF1A78A73B7}"/>
              </a:ext>
            </a:extLst>
          </p:cNvPr>
          <p:cNvSpPr>
            <a:spLocks noGrp="1"/>
          </p:cNvSpPr>
          <p:nvPr>
            <p:ph type="title"/>
          </p:nvPr>
        </p:nvSpPr>
        <p:spPr>
          <a:xfrm>
            <a:off x="457200" y="274638"/>
            <a:ext cx="8229600" cy="922114"/>
          </a:xfrm>
        </p:spPr>
        <p:txBody>
          <a:bodyPr>
            <a:normAutofit/>
          </a:bodyPr>
          <a:lstStyle/>
          <a:p>
            <a:r>
              <a:rPr lang="en-US" sz="3600" dirty="0">
                <a:latin typeface="Times New Roman" panose="02020603050405020304" pitchFamily="18" charset="0"/>
                <a:cs typeface="Times New Roman" panose="02020603050405020304" pitchFamily="18" charset="0"/>
              </a:rPr>
              <a:t>Flowcharts</a:t>
            </a:r>
          </a:p>
        </p:txBody>
      </p:sp>
      <p:sp>
        <p:nvSpPr>
          <p:cNvPr id="3" name="Content Placeholder 2">
            <a:extLst>
              <a:ext uri="{FF2B5EF4-FFF2-40B4-BE49-F238E27FC236}">
                <a16:creationId xmlns="" xmlns:a16="http://schemas.microsoft.com/office/drawing/2014/main" id="{246BEC31-20D3-0FB2-6E5F-B34087C8CD07}"/>
              </a:ext>
            </a:extLst>
          </p:cNvPr>
          <p:cNvSpPr>
            <a:spLocks noGrp="1"/>
          </p:cNvSpPr>
          <p:nvPr>
            <p:ph idx="1"/>
          </p:nvPr>
        </p:nvSpPr>
        <p:spPr>
          <a:xfrm>
            <a:off x="457200" y="1196752"/>
            <a:ext cx="8229600" cy="5832647"/>
          </a:xfrm>
        </p:spPr>
        <p:txBody>
          <a:bodyPr>
            <a:normAutofit/>
          </a:bodyPr>
          <a:lstStyle/>
          <a:p>
            <a:pPr algn="just"/>
            <a:r>
              <a:rPr lang="en-US" sz="2400" dirty="0">
                <a:latin typeface="Times New Roman" panose="02020603050405020304" pitchFamily="18" charset="0"/>
                <a:cs typeface="Times New Roman" panose="02020603050405020304" pitchFamily="18" charset="0"/>
              </a:rPr>
              <a:t>Graphical representation that explains the sequence of operations to be performed in order to solve a problem under consideration.</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provides appropriate steps to be followed in order to arrive at the solution to a problem</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2581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CD58E3-DC7A-716B-3C3F-6AF1A78A73B7}"/>
              </a:ext>
            </a:extLst>
          </p:cNvPr>
          <p:cNvSpPr>
            <a:spLocks noGrp="1"/>
          </p:cNvSpPr>
          <p:nvPr>
            <p:ph type="title"/>
          </p:nvPr>
        </p:nvSpPr>
        <p:spPr>
          <a:xfrm>
            <a:off x="457200" y="274638"/>
            <a:ext cx="8229600" cy="922114"/>
          </a:xfrm>
        </p:spPr>
        <p:txBody>
          <a:bodyPr>
            <a:normAutofit/>
          </a:bodyPr>
          <a:lstStyle/>
          <a:p>
            <a:r>
              <a:rPr lang="en-US" sz="3600" dirty="0">
                <a:latin typeface="Times New Roman" panose="02020603050405020304" pitchFamily="18" charset="0"/>
                <a:cs typeface="Times New Roman" panose="02020603050405020304" pitchFamily="18" charset="0"/>
              </a:rPr>
              <a:t>Flowcharts</a:t>
            </a:r>
          </a:p>
        </p:txBody>
      </p:sp>
      <p:sp>
        <p:nvSpPr>
          <p:cNvPr id="3" name="Content Placeholder 2">
            <a:extLst>
              <a:ext uri="{FF2B5EF4-FFF2-40B4-BE49-F238E27FC236}">
                <a16:creationId xmlns="" xmlns:a16="http://schemas.microsoft.com/office/drawing/2014/main" id="{246BEC31-20D3-0FB2-6E5F-B34087C8CD07}"/>
              </a:ext>
            </a:extLst>
          </p:cNvPr>
          <p:cNvSpPr>
            <a:spLocks noGrp="1"/>
          </p:cNvSpPr>
          <p:nvPr>
            <p:ph idx="1"/>
          </p:nvPr>
        </p:nvSpPr>
        <p:spPr>
          <a:xfrm>
            <a:off x="457200" y="1196752"/>
            <a:ext cx="8229600" cy="5832647"/>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Comprises </a:t>
            </a:r>
            <a:r>
              <a:rPr lang="en-US" sz="2400" dirty="0">
                <a:latin typeface="Times New Roman" panose="02020603050405020304" pitchFamily="18" charset="0"/>
                <a:cs typeface="Times New Roman" panose="02020603050405020304" pitchFamily="18" charset="0"/>
              </a:rPr>
              <a:t>of a set of various standard shaped boxes that are interconnected by flow lines (they have arrows to indicate the direction of flow of control between the boxes)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Flowcharts </a:t>
            </a:r>
            <a:r>
              <a:rPr lang="en-US" sz="2400" dirty="0">
                <a:latin typeface="Times New Roman" panose="02020603050405020304" pitchFamily="18" charset="0"/>
                <a:cs typeface="Times New Roman" panose="02020603050405020304" pitchFamily="18" charset="0"/>
              </a:rPr>
              <a:t>are helpful in explaining the program to others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Helpful </a:t>
            </a:r>
            <a:r>
              <a:rPr lang="en-US" sz="2400" dirty="0">
                <a:latin typeface="Times New Roman" panose="02020603050405020304" pitchFamily="18" charset="0"/>
                <a:cs typeface="Times New Roman" panose="02020603050405020304" pitchFamily="18" charset="0"/>
              </a:rPr>
              <a:t>in understanding the logic of complicated &amp; lengthy problems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Facilitate </a:t>
            </a:r>
            <a:r>
              <a:rPr lang="en-US" sz="2400" dirty="0">
                <a:latin typeface="Times New Roman" panose="02020603050405020304" pitchFamily="18" charset="0"/>
                <a:cs typeface="Times New Roman" panose="02020603050405020304" pitchFamily="18" charset="0"/>
              </a:rPr>
              <a:t>communication between programmers &amp; users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3380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E56A77-597E-1F35-8A4D-390E72C5CD2C}"/>
              </a:ext>
            </a:extLst>
          </p:cNvPr>
          <p:cNvSpPr>
            <a:spLocks noGrp="1"/>
          </p:cNvSpPr>
          <p:nvPr>
            <p:ph type="title"/>
          </p:nvPr>
        </p:nvSpPr>
        <p:spPr>
          <a:xfrm>
            <a:off x="457200" y="548680"/>
            <a:ext cx="8229600" cy="288032"/>
          </a:xfrm>
        </p:spPr>
        <p:txBody>
          <a:bodyPr>
            <a:normAutofit fontScale="90000"/>
          </a:bodyPr>
          <a:lstStyle/>
          <a:p>
            <a:r>
              <a:rPr lang="en-US" sz="4000" b="1" i="0" dirty="0">
                <a:solidFill>
                  <a:srgbClr val="252766"/>
                </a:solidFill>
                <a:effectLst/>
                <a:latin typeface="Times New Roman" panose="02020603050405020304" pitchFamily="18" charset="0"/>
                <a:cs typeface="Times New Roman" panose="02020603050405020304" pitchFamily="18" charset="0"/>
              </a:rPr>
              <a:t>Standard Flowchart Symbols</a:t>
            </a:r>
            <a:r>
              <a:rPr lang="en-US" b="1" i="0" dirty="0">
                <a:solidFill>
                  <a:srgbClr val="252766"/>
                </a:solidFill>
                <a:effectLst/>
                <a:latin typeface="-apple-system"/>
              </a:rPr>
              <a:t/>
            </a:r>
            <a:br>
              <a:rPr lang="en-US" b="1" i="0" dirty="0">
                <a:solidFill>
                  <a:srgbClr val="252766"/>
                </a:solidFill>
                <a:effectLst/>
                <a:latin typeface="-apple-system"/>
              </a:rPr>
            </a:br>
            <a:endParaRPr lang="en-US" dirty="0"/>
          </a:p>
        </p:txBody>
      </p:sp>
      <p:pic>
        <p:nvPicPr>
          <p:cNvPr id="5" name="Content Placeholder 4">
            <a:extLst>
              <a:ext uri="{FF2B5EF4-FFF2-40B4-BE49-F238E27FC236}">
                <a16:creationId xmlns="" xmlns:a16="http://schemas.microsoft.com/office/drawing/2014/main" id="{56B7715A-5557-6251-214A-A52A23486EB4}"/>
              </a:ext>
            </a:extLst>
          </p:cNvPr>
          <p:cNvPicPr>
            <a:picLocks noGrp="1" noChangeAspect="1"/>
          </p:cNvPicPr>
          <p:nvPr>
            <p:ph idx="1"/>
          </p:nvPr>
        </p:nvPicPr>
        <p:blipFill rotWithShape="1">
          <a:blip r:embed="rId2"/>
          <a:srcRect l="27251" t="14025" r="29875" b="23119"/>
          <a:stretch/>
        </p:blipFill>
        <p:spPr>
          <a:xfrm>
            <a:off x="179512" y="1196752"/>
            <a:ext cx="8760973" cy="5256585"/>
          </a:xfrm>
        </p:spPr>
      </p:pic>
    </p:spTree>
    <p:extLst>
      <p:ext uri="{BB962C8B-B14F-4D97-AF65-F5344CB8AC3E}">
        <p14:creationId xmlns:p14="http://schemas.microsoft.com/office/powerpoint/2010/main" val="56120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Constructing Integer Constants</a:t>
            </a:r>
          </a:p>
        </p:txBody>
      </p:sp>
      <p:sp>
        <p:nvSpPr>
          <p:cNvPr id="3" name="Content Placeholder 2"/>
          <p:cNvSpPr>
            <a:spLocks noGrp="1"/>
          </p:cNvSpPr>
          <p:nvPr>
            <p:ph idx="1"/>
          </p:nvPr>
        </p:nvSpPr>
        <p:spPr/>
        <p:txBody>
          <a:bodyPr>
            <a:normAutofit/>
          </a:bodyPr>
          <a:lstStyle/>
          <a:p>
            <a:pPr marL="457200" indent="-457200">
              <a:buFont typeface="+mj-lt"/>
              <a:buAutoNum type="alphaLcParenR"/>
            </a:pPr>
            <a:r>
              <a:rPr lang="en-IN" sz="2400" dirty="0"/>
              <a:t>An integer constant must have at least one digit.</a:t>
            </a:r>
          </a:p>
          <a:p>
            <a:pPr marL="457200" indent="-457200">
              <a:buFont typeface="+mj-lt"/>
              <a:buAutoNum type="alphaLcParenR"/>
            </a:pPr>
            <a:r>
              <a:rPr lang="en-IN" sz="2400" dirty="0"/>
              <a:t>It must not have a decimal point.</a:t>
            </a:r>
          </a:p>
          <a:p>
            <a:pPr marL="457200" indent="-457200">
              <a:buFont typeface="+mj-lt"/>
              <a:buAutoNum type="alphaLcParenR"/>
            </a:pPr>
            <a:r>
              <a:rPr lang="en-IN" sz="2400" dirty="0"/>
              <a:t>It can be either positive or negative.</a:t>
            </a:r>
          </a:p>
          <a:p>
            <a:pPr marL="457200" indent="-457200">
              <a:buFont typeface="+mj-lt"/>
              <a:buAutoNum type="alphaLcParenR"/>
            </a:pPr>
            <a:r>
              <a:rPr lang="en-IN" sz="2400" dirty="0"/>
              <a:t>If no sign precedes an integer constant it is assumed to be</a:t>
            </a:r>
          </a:p>
          <a:p>
            <a:pPr marL="457200" indent="-457200">
              <a:buFont typeface="+mj-lt"/>
              <a:buAutoNum type="alphaLcParenR"/>
            </a:pPr>
            <a:r>
              <a:rPr lang="en-IN" sz="2400" dirty="0"/>
              <a:t>positive.</a:t>
            </a:r>
          </a:p>
          <a:p>
            <a:pPr marL="457200" indent="-457200">
              <a:buFont typeface="+mj-lt"/>
              <a:buAutoNum type="alphaLcParenR"/>
            </a:pPr>
            <a:r>
              <a:rPr lang="en-IN" sz="2400" dirty="0"/>
              <a:t>No commas or blanks are allowed within an integer constant.</a:t>
            </a:r>
          </a:p>
          <a:p>
            <a:pPr marL="457200" indent="-457200">
              <a:buFont typeface="+mj-lt"/>
              <a:buAutoNum type="alphaLcParenR"/>
            </a:pPr>
            <a:r>
              <a:rPr lang="en-IN" sz="2400" dirty="0"/>
              <a:t>The allowable range for integer constants is -32768 to 32767.</a:t>
            </a:r>
          </a:p>
        </p:txBody>
      </p:sp>
    </p:spTree>
    <p:extLst>
      <p:ext uri="{BB962C8B-B14F-4D97-AF65-F5344CB8AC3E}">
        <p14:creationId xmlns:p14="http://schemas.microsoft.com/office/powerpoint/2010/main" val="1947093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5C4B2E-3B7F-4F96-9343-0BAC7CAC553F}"/>
              </a:ext>
            </a:extLst>
          </p:cNvPr>
          <p:cNvSpPr>
            <a:spLocks noGrp="1"/>
          </p:cNvSpPr>
          <p:nvPr>
            <p:ph type="title"/>
          </p:nvPr>
        </p:nvSpPr>
        <p:spPr>
          <a:xfrm>
            <a:off x="457200" y="274638"/>
            <a:ext cx="8229600" cy="850106"/>
          </a:xfrm>
        </p:spPr>
        <p:txBody>
          <a:bodyPr>
            <a:noAutofit/>
          </a:bodyPr>
          <a:lstStyle/>
          <a:p>
            <a:r>
              <a:rPr lang="en-US" sz="3200" b="1" i="0" dirty="0">
                <a:effectLst/>
                <a:latin typeface="Times New Roman" panose="02020603050405020304" pitchFamily="18" charset="0"/>
                <a:cs typeface="Times New Roman" panose="02020603050405020304" pitchFamily="18" charset="0"/>
              </a:rPr>
              <a:t>Flowchart to add two numbers entered by the user</a:t>
            </a:r>
            <a:endParaRPr lang="en-US" sz="32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 xmlns:a16="http://schemas.microsoft.com/office/drawing/2014/main" id="{FF8999C3-1D01-A0E7-BF47-4CFF4174B6A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6010" t="16542" r="35687" b="7090"/>
          <a:stretch/>
        </p:blipFill>
        <p:spPr>
          <a:xfrm>
            <a:off x="1259632" y="1340767"/>
            <a:ext cx="5688632" cy="5056563"/>
          </a:xfrm>
        </p:spPr>
      </p:pic>
    </p:spTree>
    <p:extLst>
      <p:ext uri="{BB962C8B-B14F-4D97-AF65-F5344CB8AC3E}">
        <p14:creationId xmlns:p14="http://schemas.microsoft.com/office/powerpoint/2010/main" val="28140189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4C33-9D71-DDAD-F8A7-FBC1A4ED3E8E}"/>
              </a:ext>
            </a:extLst>
          </p:cNvPr>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 </a:t>
            </a:r>
            <a:r>
              <a:rPr lang="en-US" sz="3600" i="0" dirty="0">
                <a:effectLst/>
                <a:latin typeface="Times New Roman" panose="02020603050405020304" pitchFamily="18" charset="0"/>
                <a:cs typeface="Times New Roman" panose="02020603050405020304" pitchFamily="18" charset="0"/>
              </a:rPr>
              <a:t>Flowchart t</a:t>
            </a:r>
            <a:r>
              <a:rPr lang="en-US" sz="3600" dirty="0">
                <a:latin typeface="Times New Roman" panose="02020603050405020304" pitchFamily="18" charset="0"/>
                <a:cs typeface="Times New Roman" panose="02020603050405020304" pitchFamily="18" charset="0"/>
              </a:rPr>
              <a:t>o swap two numbers using third variable</a:t>
            </a:r>
          </a:p>
        </p:txBody>
      </p:sp>
      <p:pic>
        <p:nvPicPr>
          <p:cNvPr id="5" name="Content Placeholder 4">
            <a:extLst>
              <a:ext uri="{FF2B5EF4-FFF2-40B4-BE49-F238E27FC236}">
                <a16:creationId xmlns="" xmlns:a16="http://schemas.microsoft.com/office/drawing/2014/main" id="{D07C5C8A-EA5B-5BFF-E4EA-F3D22123EFB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6903" t="30295" r="39266" b="11863"/>
          <a:stretch/>
        </p:blipFill>
        <p:spPr>
          <a:xfrm>
            <a:off x="1297600" y="1844824"/>
            <a:ext cx="6874800" cy="4248472"/>
          </a:xfrm>
        </p:spPr>
      </p:pic>
    </p:spTree>
    <p:extLst>
      <p:ext uri="{BB962C8B-B14F-4D97-AF65-F5344CB8AC3E}">
        <p14:creationId xmlns:p14="http://schemas.microsoft.com/office/powerpoint/2010/main" val="22734267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366BB4-D863-903E-2F7E-94B818DC94F0}"/>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Flowchart to compare two numbers</a:t>
            </a:r>
          </a:p>
        </p:txBody>
      </p:sp>
      <p:pic>
        <p:nvPicPr>
          <p:cNvPr id="5" name="Content Placeholder 4">
            <a:extLst>
              <a:ext uri="{FF2B5EF4-FFF2-40B4-BE49-F238E27FC236}">
                <a16:creationId xmlns="" xmlns:a16="http://schemas.microsoft.com/office/drawing/2014/main" id="{76016B2D-2348-DF62-7439-C60C6A3C786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0642" t="24497" r="38371" b="7090"/>
          <a:stretch/>
        </p:blipFill>
        <p:spPr>
          <a:xfrm>
            <a:off x="755576" y="1844824"/>
            <a:ext cx="7272808" cy="4464496"/>
          </a:xfrm>
        </p:spPr>
      </p:pic>
    </p:spTree>
    <p:extLst>
      <p:ext uri="{BB962C8B-B14F-4D97-AF65-F5344CB8AC3E}">
        <p14:creationId xmlns:p14="http://schemas.microsoft.com/office/powerpoint/2010/main" val="23667133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FECB2F-4323-5E96-6353-55A2B4891FC9}"/>
              </a:ext>
            </a:extLst>
          </p:cNvPr>
          <p:cNvSpPr>
            <a:spLocks noGrp="1"/>
          </p:cNvSpPr>
          <p:nvPr>
            <p:ph type="title"/>
          </p:nvPr>
        </p:nvSpPr>
        <p:spPr>
          <a:xfrm>
            <a:off x="457200" y="274638"/>
            <a:ext cx="8229600" cy="634082"/>
          </a:xfrm>
        </p:spPr>
        <p:txBody>
          <a:bodyPr>
            <a:noAutofit/>
          </a:bodyPr>
          <a:lstStyle/>
          <a:p>
            <a:r>
              <a:rPr lang="en-US" sz="3600" dirty="0">
                <a:latin typeface="Times New Roman" panose="02020603050405020304" pitchFamily="18" charset="0"/>
                <a:cs typeface="Times New Roman" panose="02020603050405020304" pitchFamily="18" charset="0"/>
              </a:rPr>
              <a:t>Flowchart to calculate SI</a:t>
            </a:r>
          </a:p>
        </p:txBody>
      </p:sp>
      <p:pic>
        <p:nvPicPr>
          <p:cNvPr id="7" name="Content Placeholder 6">
            <a:extLst>
              <a:ext uri="{FF2B5EF4-FFF2-40B4-BE49-F238E27FC236}">
                <a16:creationId xmlns="" xmlns:a16="http://schemas.microsoft.com/office/drawing/2014/main" id="{95CF3EDD-26E7-A339-0720-244D78584984}"/>
              </a:ext>
            </a:extLst>
          </p:cNvPr>
          <p:cNvPicPr>
            <a:picLocks noGrp="1" noChangeAspect="1"/>
          </p:cNvPicPr>
          <p:nvPr>
            <p:ph idx="1"/>
          </p:nvPr>
        </p:nvPicPr>
        <p:blipFill rotWithShape="1">
          <a:blip r:embed="rId2"/>
          <a:srcRect l="4866" t="26301" r="64876" b="26430"/>
          <a:stretch/>
        </p:blipFill>
        <p:spPr>
          <a:xfrm>
            <a:off x="683568" y="1412776"/>
            <a:ext cx="7344816" cy="4378425"/>
          </a:xfrm>
        </p:spPr>
      </p:pic>
    </p:spTree>
    <p:extLst>
      <p:ext uri="{BB962C8B-B14F-4D97-AF65-F5344CB8AC3E}">
        <p14:creationId xmlns:p14="http://schemas.microsoft.com/office/powerpoint/2010/main" val="23337537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DDAF1-2FE9-16EB-C7E2-17994216A524}"/>
              </a:ext>
            </a:extLst>
          </p:cNvPr>
          <p:cNvSpPr>
            <a:spLocks noGrp="1"/>
          </p:cNvSpPr>
          <p:nvPr>
            <p:ph type="title"/>
          </p:nvPr>
        </p:nvSpPr>
        <p:spPr>
          <a:xfrm>
            <a:off x="457200" y="274638"/>
            <a:ext cx="8229600" cy="515174"/>
          </a:xfrm>
        </p:spPr>
        <p:txBody>
          <a:bodyPr>
            <a:noAutofit/>
          </a:bodyPr>
          <a:lstStyle/>
          <a:p>
            <a:r>
              <a:rPr lang="en-US" sz="3200" dirty="0">
                <a:latin typeface="Times New Roman" panose="02020603050405020304" pitchFamily="18" charset="0"/>
                <a:cs typeface="Times New Roman" panose="02020603050405020304" pitchFamily="18" charset="0"/>
              </a:rPr>
              <a:t>Flowchart to convert temperature from Fahrenheit to centigrade</a:t>
            </a:r>
          </a:p>
        </p:txBody>
      </p:sp>
      <p:pic>
        <p:nvPicPr>
          <p:cNvPr id="5" name="Content Placeholder 4">
            <a:extLst>
              <a:ext uri="{FF2B5EF4-FFF2-40B4-BE49-F238E27FC236}">
                <a16:creationId xmlns="" xmlns:a16="http://schemas.microsoft.com/office/drawing/2014/main" id="{D8638EF6-A96E-C2E2-A9AE-6F964110D46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5275" t="22906" r="66901" b="5499"/>
          <a:stretch/>
        </p:blipFill>
        <p:spPr>
          <a:xfrm>
            <a:off x="457200" y="1196752"/>
            <a:ext cx="2818656" cy="3431164"/>
          </a:xfrm>
        </p:spPr>
      </p:pic>
      <p:sp>
        <p:nvSpPr>
          <p:cNvPr id="6" name="TextBox 5">
            <a:extLst>
              <a:ext uri="{FF2B5EF4-FFF2-40B4-BE49-F238E27FC236}">
                <a16:creationId xmlns="" xmlns:a16="http://schemas.microsoft.com/office/drawing/2014/main" id="{973C018B-B227-71F5-B453-DF5E56E7A7D0}"/>
              </a:ext>
            </a:extLst>
          </p:cNvPr>
          <p:cNvSpPr txBox="1"/>
          <p:nvPr/>
        </p:nvSpPr>
        <p:spPr>
          <a:xfrm>
            <a:off x="4572000" y="1772816"/>
            <a:ext cx="3528392" cy="3960440"/>
          </a:xfrm>
          <a:prstGeom prst="rect">
            <a:avLst/>
          </a:prstGeom>
          <a:noFill/>
        </p:spPr>
        <p:txBody>
          <a:bodyPr wrap="square" rtlCol="0">
            <a:spAutoFit/>
          </a:bodyPr>
          <a:lstStyle/>
          <a:p>
            <a:endParaRPr lang="en-US" dirty="0"/>
          </a:p>
        </p:txBody>
      </p:sp>
      <p:pic>
        <p:nvPicPr>
          <p:cNvPr id="8" name="Picture 7">
            <a:extLst>
              <a:ext uri="{FF2B5EF4-FFF2-40B4-BE49-F238E27FC236}">
                <a16:creationId xmlns="" xmlns:a16="http://schemas.microsoft.com/office/drawing/2014/main" id="{1E70F3E2-3B0F-A3F2-F6DD-D3C1C41237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964" t="25764" r="29525" b="27590"/>
          <a:stretch/>
        </p:blipFill>
        <p:spPr>
          <a:xfrm>
            <a:off x="820427" y="4791336"/>
            <a:ext cx="6264696" cy="2066664"/>
          </a:xfrm>
          <a:prstGeom prst="rect">
            <a:avLst/>
          </a:prstGeom>
        </p:spPr>
      </p:pic>
    </p:spTree>
    <p:extLst>
      <p:ext uri="{BB962C8B-B14F-4D97-AF65-F5344CB8AC3E}">
        <p14:creationId xmlns:p14="http://schemas.microsoft.com/office/powerpoint/2010/main" val="229746096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17668-2A0D-3C65-EF2B-984117FC4C7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Flowchart to print 1 to 20 numbers</a:t>
            </a:r>
          </a:p>
        </p:txBody>
      </p:sp>
      <p:pic>
        <p:nvPicPr>
          <p:cNvPr id="5" name="Content Placeholder 4">
            <a:extLst>
              <a:ext uri="{FF2B5EF4-FFF2-40B4-BE49-F238E27FC236}">
                <a16:creationId xmlns="" xmlns:a16="http://schemas.microsoft.com/office/drawing/2014/main" id="{F78BD15C-E8F4-948F-1796-49F11686C564}"/>
              </a:ext>
            </a:extLst>
          </p:cNvPr>
          <p:cNvPicPr>
            <a:picLocks noGrp="1" noChangeAspect="1"/>
          </p:cNvPicPr>
          <p:nvPr>
            <p:ph idx="1"/>
          </p:nvPr>
        </p:nvPicPr>
        <p:blipFill rotWithShape="1">
          <a:blip r:embed="rId2"/>
          <a:srcRect l="4380" t="30861" r="21376" b="16636"/>
          <a:stretch/>
        </p:blipFill>
        <p:spPr>
          <a:xfrm>
            <a:off x="457200" y="1700808"/>
            <a:ext cx="8147248" cy="4104456"/>
          </a:xfrm>
        </p:spPr>
      </p:pic>
    </p:spTree>
    <p:extLst>
      <p:ext uri="{BB962C8B-B14F-4D97-AF65-F5344CB8AC3E}">
        <p14:creationId xmlns:p14="http://schemas.microsoft.com/office/powerpoint/2010/main" val="36914551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6D89D3-13DE-E7A4-E9F3-8324A19E7E03}"/>
              </a:ext>
            </a:extLst>
          </p:cNvPr>
          <p:cNvSpPr>
            <a:spLocks noGrp="1"/>
          </p:cNvSpPr>
          <p:nvPr>
            <p:ph type="title"/>
          </p:nvPr>
        </p:nvSpPr>
        <p:spPr>
          <a:xfrm>
            <a:off x="457200" y="274638"/>
            <a:ext cx="8229600" cy="1642194"/>
          </a:xfrm>
        </p:spPr>
        <p:txBody>
          <a:bodyPr>
            <a:normAutofit/>
          </a:bodyPr>
          <a:lstStyle/>
          <a:p>
            <a:pPr algn="just"/>
            <a:r>
              <a:rPr lang="en-US" sz="1800" b="0" i="0" u="none" strike="noStrike" baseline="0" dirty="0">
                <a:latin typeface="Times New Roman" panose="02020603050405020304" pitchFamily="18" charset="0"/>
              </a:rPr>
              <a:t>While purchasing certain items, a discount of 10%</a:t>
            </a:r>
            <a:br>
              <a:rPr lang="en-US" sz="1800" b="0"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is offered if the quantity purchased is more than 1000. If quantity</a:t>
            </a:r>
            <a:br>
              <a:rPr lang="en-US" sz="1800" b="0"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and price per item are input through the keyboard, Draw the flowchart</a:t>
            </a:r>
            <a:br>
              <a:rPr lang="en-US" sz="1800" b="0"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to calculate the total expenses.</a:t>
            </a:r>
            <a:endParaRPr lang="en-US" dirty="0"/>
          </a:p>
        </p:txBody>
      </p:sp>
      <p:pic>
        <p:nvPicPr>
          <p:cNvPr id="5" name="Content Placeholder 4">
            <a:extLst>
              <a:ext uri="{FF2B5EF4-FFF2-40B4-BE49-F238E27FC236}">
                <a16:creationId xmlns="" xmlns:a16="http://schemas.microsoft.com/office/drawing/2014/main" id="{D6672189-B0A6-38DD-EC57-6FA75619968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63688" y="1916112"/>
            <a:ext cx="5616623" cy="4393207"/>
          </a:xfrm>
        </p:spPr>
      </p:pic>
    </p:spTree>
    <p:extLst>
      <p:ext uri="{BB962C8B-B14F-4D97-AF65-F5344CB8AC3E}">
        <p14:creationId xmlns:p14="http://schemas.microsoft.com/office/powerpoint/2010/main" val="6677521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F25A2F-A72D-9B0E-5393-A3924D7E5DEC}"/>
              </a:ext>
            </a:extLst>
          </p:cNvPr>
          <p:cNvSpPr>
            <a:spLocks noGrp="1"/>
          </p:cNvSpPr>
          <p:nvPr>
            <p:ph type="title"/>
          </p:nvPr>
        </p:nvSpPr>
        <p:spPr>
          <a:xfrm>
            <a:off x="457200" y="908720"/>
            <a:ext cx="8229600" cy="504056"/>
          </a:xfrm>
        </p:spPr>
        <p:txBody>
          <a:bodyPr>
            <a:noAutofit/>
          </a:bodyPr>
          <a:lstStyle/>
          <a:p>
            <a:pPr algn="just"/>
            <a:r>
              <a:rPr lang="en-US" sz="2000" b="0" i="0" u="none" strike="noStrike" baseline="0" dirty="0">
                <a:latin typeface="Times New Roman" panose="02020603050405020304" pitchFamily="18" charset="0"/>
              </a:rPr>
              <a:t>The current year and the year in which the</a:t>
            </a:r>
            <a:br>
              <a:rPr lang="en-US" sz="2000" b="0" i="0" u="none" strike="noStrike" baseline="0" dirty="0">
                <a:latin typeface="Times New Roman" panose="02020603050405020304" pitchFamily="18" charset="0"/>
              </a:rPr>
            </a:br>
            <a:r>
              <a:rPr lang="en-US" sz="2000" b="0" i="0" u="none" strike="noStrike" baseline="0" dirty="0">
                <a:latin typeface="Times New Roman" panose="02020603050405020304" pitchFamily="18" charset="0"/>
              </a:rPr>
              <a:t>employee joined the organization are entered through the</a:t>
            </a:r>
            <a:br>
              <a:rPr lang="en-US" sz="2000" b="0" i="0" u="none" strike="noStrike" baseline="0" dirty="0">
                <a:latin typeface="Times New Roman" panose="02020603050405020304" pitchFamily="18" charset="0"/>
              </a:rPr>
            </a:br>
            <a:r>
              <a:rPr lang="en-US" sz="2000" b="0" i="0" u="none" strike="noStrike" baseline="0" dirty="0">
                <a:latin typeface="Times New Roman" panose="02020603050405020304" pitchFamily="18" charset="0"/>
              </a:rPr>
              <a:t>keyboard. If the number of years for which the employee has</a:t>
            </a:r>
            <a:br>
              <a:rPr lang="en-US" sz="2000" b="0" i="0" u="none" strike="noStrike" baseline="0" dirty="0">
                <a:latin typeface="Times New Roman" panose="02020603050405020304" pitchFamily="18" charset="0"/>
              </a:rPr>
            </a:br>
            <a:r>
              <a:rPr lang="en-US" sz="2000" b="0" i="0" u="none" strike="noStrike" baseline="0" dirty="0">
                <a:latin typeface="Times New Roman" panose="02020603050405020304" pitchFamily="18" charset="0"/>
              </a:rPr>
              <a:t>served the organization is greater than 3 then a bonus of Rs. 2500/-</a:t>
            </a:r>
            <a:br>
              <a:rPr lang="en-US" sz="2000" b="0" i="0" u="none" strike="noStrike" baseline="0" dirty="0">
                <a:latin typeface="Times New Roman" panose="02020603050405020304" pitchFamily="18" charset="0"/>
              </a:rPr>
            </a:br>
            <a:r>
              <a:rPr lang="en-US" sz="2000" b="0" i="0" u="none" strike="noStrike" baseline="0" dirty="0">
                <a:latin typeface="Times New Roman" panose="02020603050405020304" pitchFamily="18" charset="0"/>
              </a:rPr>
              <a:t>is given to the employee. If the years of service are not greater</a:t>
            </a:r>
            <a:br>
              <a:rPr lang="en-US" sz="2000" b="0" i="0" u="none" strike="noStrike" baseline="0" dirty="0">
                <a:latin typeface="Times New Roman" panose="02020603050405020304" pitchFamily="18" charset="0"/>
              </a:rPr>
            </a:br>
            <a:r>
              <a:rPr lang="en-US" sz="2000" b="0" i="0" u="none" strike="noStrike" baseline="0" dirty="0">
                <a:latin typeface="Times New Roman" panose="02020603050405020304" pitchFamily="18" charset="0"/>
              </a:rPr>
              <a:t>than 3, then the program should do nothing.</a:t>
            </a:r>
            <a:endParaRPr lang="en-US" sz="2000" dirty="0"/>
          </a:p>
        </p:txBody>
      </p:sp>
      <p:pic>
        <p:nvPicPr>
          <p:cNvPr id="5" name="Content Placeholder 4">
            <a:extLst>
              <a:ext uri="{FF2B5EF4-FFF2-40B4-BE49-F238E27FC236}">
                <a16:creationId xmlns="" xmlns:a16="http://schemas.microsoft.com/office/drawing/2014/main" id="{F858733B-6C73-C17E-6D92-CF2F9F14B30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516704" y="2205038"/>
            <a:ext cx="4110591" cy="3921125"/>
          </a:xfrm>
        </p:spPr>
      </p:pic>
    </p:spTree>
    <p:extLst>
      <p:ext uri="{BB962C8B-B14F-4D97-AF65-F5344CB8AC3E}">
        <p14:creationId xmlns:p14="http://schemas.microsoft.com/office/powerpoint/2010/main" val="6998230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9B937B-5DDD-B664-28E6-F7A3B3F567BA}"/>
              </a:ext>
            </a:extLst>
          </p:cNvPr>
          <p:cNvSpPr>
            <a:spLocks noGrp="1"/>
          </p:cNvSpPr>
          <p:nvPr>
            <p:ph type="title"/>
          </p:nvPr>
        </p:nvSpPr>
        <p:spPr>
          <a:xfrm>
            <a:off x="457200" y="274638"/>
            <a:ext cx="8229600" cy="1570186"/>
          </a:xfrm>
        </p:spPr>
        <p:txBody>
          <a:bodyPr>
            <a:normAutofit/>
          </a:bodyPr>
          <a:lstStyle/>
          <a:p>
            <a:pPr algn="just"/>
            <a:r>
              <a:rPr lang="en-US" sz="1800" b="0" i="0" u="none" strike="noStrike" baseline="0" dirty="0">
                <a:latin typeface="Times New Roman" panose="02020603050405020304" pitchFamily="18" charset="0"/>
              </a:rPr>
              <a:t>In a company an employee is paid as under: If his basic salary is less than Rs. 1500, then HRA =10% of basic salary and DA = 90% of basic salary. If his salary is either equal to or above Rs. 1500, then HRA = Rs. 500 and DA = 98% of basic salary. If the employee's salary is input through the keyboard write a program to find his gross salary.</a:t>
            </a:r>
            <a:endParaRPr lang="en-US" dirty="0"/>
          </a:p>
        </p:txBody>
      </p:sp>
      <p:pic>
        <p:nvPicPr>
          <p:cNvPr id="5" name="Content Placeholder 4">
            <a:extLst>
              <a:ext uri="{FF2B5EF4-FFF2-40B4-BE49-F238E27FC236}">
                <a16:creationId xmlns="" xmlns:a16="http://schemas.microsoft.com/office/drawing/2014/main" id="{33B0A501-150D-0410-1143-7226D579370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572349" y="1773238"/>
            <a:ext cx="3999302" cy="4352925"/>
          </a:xfrm>
        </p:spPr>
      </p:pic>
    </p:spTree>
    <p:extLst>
      <p:ext uri="{BB962C8B-B14F-4D97-AF65-F5344CB8AC3E}">
        <p14:creationId xmlns:p14="http://schemas.microsoft.com/office/powerpoint/2010/main" val="4940715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7121A-ECDD-58D4-D175-08E3D76C29EC}"/>
              </a:ext>
            </a:extLst>
          </p:cNvPr>
          <p:cNvSpPr>
            <a:spLocks noGrp="1"/>
          </p:cNvSpPr>
          <p:nvPr>
            <p:ph type="title"/>
          </p:nvPr>
        </p:nvSpPr>
        <p:spPr>
          <a:xfrm>
            <a:off x="457200" y="274638"/>
            <a:ext cx="8229600" cy="922114"/>
          </a:xfrm>
        </p:spPr>
        <p:txBody>
          <a:bodyPr>
            <a:normAutofit/>
          </a:bodyPr>
          <a:lstStyle/>
          <a:p>
            <a:r>
              <a:rPr lang="en-US" sz="3600" dirty="0">
                <a:latin typeface="Times New Roman" panose="02020603050405020304" pitchFamily="18" charset="0"/>
                <a:cs typeface="Times New Roman" panose="02020603050405020304" pitchFamily="18" charset="0"/>
              </a:rPr>
              <a:t>Literals in C</a:t>
            </a:r>
          </a:p>
        </p:txBody>
      </p:sp>
      <p:sp>
        <p:nvSpPr>
          <p:cNvPr id="3" name="Content Placeholder 2">
            <a:extLst>
              <a:ext uri="{FF2B5EF4-FFF2-40B4-BE49-F238E27FC236}">
                <a16:creationId xmlns="" xmlns:a16="http://schemas.microsoft.com/office/drawing/2014/main" id="{1CAB8CC5-4AFC-D435-7CCB-9157BC18A386}"/>
              </a:ext>
            </a:extLst>
          </p:cNvPr>
          <p:cNvSpPr>
            <a:spLocks noGrp="1"/>
          </p:cNvSpPr>
          <p:nvPr>
            <p:ph idx="1"/>
          </p:nvPr>
        </p:nvSpPr>
        <p:spPr>
          <a:xfrm>
            <a:off x="457200" y="1196752"/>
            <a:ext cx="8229600" cy="4929411"/>
          </a:xfrm>
        </p:spPr>
        <p:txBody>
          <a:bodyPr>
            <a:normAutofit/>
          </a:bodyPr>
          <a:lstStyle/>
          <a:p>
            <a:pPr algn="just"/>
            <a:r>
              <a:rPr lang="en-US" sz="2400" dirty="0">
                <a:latin typeface="Times New Roman" panose="02020603050405020304" pitchFamily="18" charset="0"/>
                <a:cs typeface="Times New Roman" panose="02020603050405020304" pitchFamily="18" charset="0"/>
              </a:rPr>
              <a:t>Literals are the constant values assigned to the constant variables</a:t>
            </a:r>
          </a:p>
          <a:p>
            <a:pPr algn="just"/>
            <a:r>
              <a:rPr lang="en-US" sz="2400" dirty="0">
                <a:latin typeface="Times New Roman" panose="02020603050405020304" pitchFamily="18" charset="0"/>
                <a:cs typeface="Times New Roman" panose="02020603050405020304" pitchFamily="18" charset="0"/>
              </a:rPr>
              <a:t>Constants refer to fixed values that the program may not alter during its execution. These fixed values are also called </a:t>
            </a:r>
            <a:r>
              <a:rPr lang="en-US" sz="2400" b="1" dirty="0">
                <a:latin typeface="Times New Roman" panose="02020603050405020304" pitchFamily="18" charset="0"/>
                <a:cs typeface="Times New Roman" panose="02020603050405020304" pitchFamily="18" charset="0"/>
              </a:rPr>
              <a:t>literals.</a:t>
            </a:r>
          </a:p>
          <a:p>
            <a:pPr algn="just"/>
            <a:r>
              <a:rPr lang="en-US" sz="2400" dirty="0">
                <a:latin typeface="Times New Roman" panose="02020603050405020304" pitchFamily="18" charset="0"/>
                <a:cs typeface="Times New Roman" panose="02020603050405020304" pitchFamily="18" charset="0"/>
              </a:rPr>
              <a:t>For example, const int =10; is a constant integer expression in which 10 is an integer literal.</a:t>
            </a:r>
          </a:p>
          <a:p>
            <a:pPr algn="just"/>
            <a:r>
              <a:rPr lang="en-US" sz="2400" dirty="0">
                <a:latin typeface="Times New Roman" panose="02020603050405020304" pitchFamily="18" charset="0"/>
                <a:cs typeface="Times New Roman" panose="02020603050405020304" pitchFamily="18" charset="0"/>
              </a:rPr>
              <a:t>There are four types of literals that exist in C programming:</a:t>
            </a:r>
          </a:p>
          <a:p>
            <a:pPr lvl="1" algn="just"/>
            <a:r>
              <a:rPr lang="en-US" sz="2000" dirty="0">
                <a:latin typeface="Times New Roman" panose="02020603050405020304" pitchFamily="18" charset="0"/>
                <a:cs typeface="Times New Roman" panose="02020603050405020304" pitchFamily="18" charset="0"/>
              </a:rPr>
              <a:t>Integer literal</a:t>
            </a:r>
          </a:p>
          <a:p>
            <a:pPr lvl="1" algn="just"/>
            <a:r>
              <a:rPr lang="en-US" sz="2000" dirty="0">
                <a:latin typeface="Times New Roman" panose="02020603050405020304" pitchFamily="18" charset="0"/>
                <a:cs typeface="Times New Roman" panose="02020603050405020304" pitchFamily="18" charset="0"/>
              </a:rPr>
              <a:t>Float literal</a:t>
            </a:r>
          </a:p>
          <a:p>
            <a:pPr lvl="1" algn="just"/>
            <a:r>
              <a:rPr lang="en-US" sz="2000" dirty="0">
                <a:latin typeface="Times New Roman" panose="02020603050405020304" pitchFamily="18" charset="0"/>
                <a:cs typeface="Times New Roman" panose="02020603050405020304" pitchFamily="18" charset="0"/>
              </a:rPr>
              <a:t>Character literal</a:t>
            </a:r>
          </a:p>
          <a:p>
            <a:pPr lvl="1" algn="just"/>
            <a:r>
              <a:rPr lang="en-US" sz="2000" dirty="0">
                <a:latin typeface="Times New Roman" panose="02020603050405020304" pitchFamily="18" charset="0"/>
                <a:cs typeface="Times New Roman" panose="02020603050405020304" pitchFamily="18" charset="0"/>
              </a:rPr>
              <a:t>String literal</a:t>
            </a:r>
          </a:p>
        </p:txBody>
      </p:sp>
    </p:spTree>
    <p:extLst>
      <p:ext uri="{BB962C8B-B14F-4D97-AF65-F5344CB8AC3E}">
        <p14:creationId xmlns:p14="http://schemas.microsoft.com/office/powerpoint/2010/main" val="4047029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Constructing Integer Constants</a:t>
            </a:r>
          </a:p>
        </p:txBody>
      </p:sp>
      <p:sp>
        <p:nvSpPr>
          <p:cNvPr id="3" name="Content Placeholder 2"/>
          <p:cNvSpPr>
            <a:spLocks noGrp="1"/>
          </p:cNvSpPr>
          <p:nvPr>
            <p:ph idx="1"/>
          </p:nvPr>
        </p:nvSpPr>
        <p:spPr/>
        <p:txBody>
          <a:bodyPr>
            <a:normAutofit/>
          </a:bodyPr>
          <a:lstStyle/>
          <a:p>
            <a:pPr marL="0" indent="0">
              <a:buNone/>
            </a:pPr>
            <a:r>
              <a:rPr lang="en-IN" sz="2400" dirty="0"/>
              <a:t>Ex.: </a:t>
            </a:r>
          </a:p>
          <a:p>
            <a:r>
              <a:rPr lang="en-IN" sz="2400" dirty="0"/>
              <a:t>426</a:t>
            </a:r>
          </a:p>
          <a:p>
            <a:r>
              <a:rPr lang="en-IN" sz="2400" dirty="0"/>
              <a:t>+782</a:t>
            </a:r>
          </a:p>
          <a:p>
            <a:r>
              <a:rPr lang="en-IN" sz="2400" dirty="0"/>
              <a:t>-8000</a:t>
            </a:r>
          </a:p>
          <a:p>
            <a:r>
              <a:rPr lang="en-IN" sz="2400" dirty="0"/>
              <a:t>-7605</a:t>
            </a:r>
          </a:p>
        </p:txBody>
      </p:sp>
    </p:spTree>
    <p:extLst>
      <p:ext uri="{BB962C8B-B14F-4D97-AF65-F5344CB8AC3E}">
        <p14:creationId xmlns:p14="http://schemas.microsoft.com/office/powerpoint/2010/main" val="21647116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B5CE7-5B9B-A19D-523A-8BC2568AEACE}"/>
              </a:ext>
            </a:extLst>
          </p:cNvPr>
          <p:cNvSpPr>
            <a:spLocks noGrp="1"/>
          </p:cNvSpPr>
          <p:nvPr>
            <p:ph type="title"/>
          </p:nvPr>
        </p:nvSpPr>
        <p:spPr>
          <a:xfrm>
            <a:off x="457200" y="274638"/>
            <a:ext cx="8229600" cy="634082"/>
          </a:xfrm>
        </p:spPr>
        <p:txBody>
          <a:bodyPr>
            <a:normAutofit fontScale="90000"/>
          </a:bodyPr>
          <a:lstStyle/>
          <a:p>
            <a:endParaRPr lang="en-US" dirty="0"/>
          </a:p>
        </p:txBody>
      </p:sp>
      <p:pic>
        <p:nvPicPr>
          <p:cNvPr id="5" name="Content Placeholder 4">
            <a:extLst>
              <a:ext uri="{FF2B5EF4-FFF2-40B4-BE49-F238E27FC236}">
                <a16:creationId xmlns="" xmlns:a16="http://schemas.microsoft.com/office/drawing/2014/main" id="{C6ADA80B-9946-D335-6DAB-96552503DE93}"/>
              </a:ext>
            </a:extLst>
          </p:cNvPr>
          <p:cNvPicPr>
            <a:picLocks noGrp="1" noChangeAspect="1"/>
          </p:cNvPicPr>
          <p:nvPr>
            <p:ph idx="1"/>
          </p:nvPr>
        </p:nvPicPr>
        <p:blipFill rotWithShape="1">
          <a:blip r:embed="rId2"/>
          <a:srcRect l="5761" t="23344" r="27024" b="17517"/>
          <a:stretch/>
        </p:blipFill>
        <p:spPr>
          <a:xfrm>
            <a:off x="1115616" y="1268760"/>
            <a:ext cx="7416824" cy="4306490"/>
          </a:xfrm>
        </p:spPr>
      </p:pic>
    </p:spTree>
    <p:extLst>
      <p:ext uri="{BB962C8B-B14F-4D97-AF65-F5344CB8AC3E}">
        <p14:creationId xmlns:p14="http://schemas.microsoft.com/office/powerpoint/2010/main" val="704896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63654B-922E-C812-41A1-15EE4AD7DFB4}"/>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9143CAF1-D9F5-A497-6C50-FA4E11BE9328}"/>
              </a:ext>
            </a:extLst>
          </p:cNvPr>
          <p:cNvSpPr>
            <a:spLocks noGrp="1"/>
          </p:cNvSpPr>
          <p:nvPr>
            <p:ph idx="1"/>
          </p:nvPr>
        </p:nvSpPr>
        <p:spPr>
          <a:xfrm>
            <a:off x="457200" y="1052737"/>
            <a:ext cx="8229600" cy="5040560"/>
          </a:xfrm>
        </p:spPr>
        <p:txBody>
          <a:bodyPr>
            <a:normAutofit lnSpcReduction="10000"/>
          </a:bodyPr>
          <a:lstStyle/>
          <a:p>
            <a:pPr algn="just"/>
            <a:r>
              <a:rPr lang="en-US" sz="2400" b="1" i="0" dirty="0">
                <a:solidFill>
                  <a:srgbClr val="610B4B"/>
                </a:solidFill>
                <a:effectLst/>
                <a:latin typeface="Times New Roman" panose="02020603050405020304" pitchFamily="18" charset="0"/>
                <a:cs typeface="Times New Roman" panose="02020603050405020304" pitchFamily="18" charset="0"/>
              </a:rPr>
              <a:t>Integer literal</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It is a numeric literal that represents only integer type values. </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It represents the value neither in fractional nor exponential part.</a:t>
            </a:r>
          </a:p>
          <a:p>
            <a:pPr algn="just"/>
            <a:r>
              <a:rPr lang="en-US" sz="2400" b="0" i="0" dirty="0">
                <a:solidFill>
                  <a:srgbClr val="333333"/>
                </a:solidFill>
                <a:effectLst/>
                <a:latin typeface="Times New Roman" panose="02020603050405020304" pitchFamily="18" charset="0"/>
                <a:cs typeface="Times New Roman" panose="02020603050405020304" pitchFamily="18" charset="0"/>
              </a:rPr>
              <a:t>An integer literal can be a decimal, octal, or hexadecimal constant. A prefix specifies the base or radix: 0x or 0X for hexadecimal, 0 for octal, and nothing for decimal.</a:t>
            </a:r>
          </a:p>
          <a:p>
            <a:pPr algn="just"/>
            <a:r>
              <a:rPr lang="en-US" sz="2400" dirty="0">
                <a:latin typeface="Times New Roman" panose="02020603050405020304" pitchFamily="18" charset="0"/>
                <a:cs typeface="Times New Roman" panose="02020603050405020304" pitchFamily="18" charset="0"/>
              </a:rPr>
              <a:t>An integer literal is suffixed by following two sign qualifiers:</a:t>
            </a:r>
          </a:p>
          <a:p>
            <a:pPr lvl="1" algn="just"/>
            <a:r>
              <a:rPr lang="en-US" sz="2400" dirty="0">
                <a:latin typeface="Times New Roman" panose="02020603050405020304" pitchFamily="18" charset="0"/>
                <a:cs typeface="Times New Roman" panose="02020603050405020304" pitchFamily="18" charset="0"/>
              </a:rPr>
              <a:t>L or l: It is a size qualifier that specifies the size of the integer type as long.</a:t>
            </a:r>
          </a:p>
          <a:p>
            <a:pPr lvl="1" algn="just"/>
            <a:r>
              <a:rPr lang="en-US" sz="2400" dirty="0">
                <a:latin typeface="Times New Roman" panose="02020603050405020304" pitchFamily="18" charset="0"/>
                <a:cs typeface="Times New Roman" panose="02020603050405020304" pitchFamily="18" charset="0"/>
              </a:rPr>
              <a:t>U or u: It is a sign qualifier that represents the type of the integer as unsigned. An unsigned qualifier contains only positive values.</a:t>
            </a:r>
          </a:p>
        </p:txBody>
      </p:sp>
      <p:sp>
        <p:nvSpPr>
          <p:cNvPr id="4" name="TextBox 3">
            <a:extLst>
              <a:ext uri="{FF2B5EF4-FFF2-40B4-BE49-F238E27FC236}">
                <a16:creationId xmlns="" xmlns:a16="http://schemas.microsoft.com/office/drawing/2014/main" id="{B33F7E59-39CD-079A-404F-A9BE14BAE7D7}"/>
              </a:ext>
            </a:extLst>
          </p:cNvPr>
          <p:cNvSpPr txBox="1"/>
          <p:nvPr/>
        </p:nvSpPr>
        <p:spPr>
          <a:xfrm>
            <a:off x="1331640" y="6093297"/>
            <a:ext cx="6624736" cy="369332"/>
          </a:xfrm>
          <a:prstGeom prst="rect">
            <a:avLst/>
          </a:prstGeom>
          <a:noFill/>
        </p:spPr>
        <p:txBody>
          <a:bodyPr wrap="square" rtlCol="0">
            <a:spAutoFit/>
          </a:bodyPr>
          <a:lstStyle/>
          <a:p>
            <a:r>
              <a:rPr lang="en-US" dirty="0"/>
              <a:t>https://www.javatpoint.com/literals-in-c</a:t>
            </a:r>
          </a:p>
        </p:txBody>
      </p:sp>
    </p:spTree>
    <p:extLst>
      <p:ext uri="{BB962C8B-B14F-4D97-AF65-F5344CB8AC3E}">
        <p14:creationId xmlns:p14="http://schemas.microsoft.com/office/powerpoint/2010/main" val="262451195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9B6DB0-933E-9428-4F39-C01DD75FAD8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D8FEF773-3E23-6E35-F3D7-2574342C962E}"/>
              </a:ext>
            </a:extLst>
          </p:cNvPr>
          <p:cNvPicPr>
            <a:picLocks noGrp="1" noChangeAspect="1"/>
          </p:cNvPicPr>
          <p:nvPr>
            <p:ph idx="1"/>
          </p:nvPr>
        </p:nvPicPr>
        <p:blipFill rotWithShape="1">
          <a:blip r:embed="rId2"/>
          <a:srcRect l="7063" t="22906" r="24955" b="23000"/>
          <a:stretch/>
        </p:blipFill>
        <p:spPr>
          <a:xfrm>
            <a:off x="827584" y="1772816"/>
            <a:ext cx="7704856" cy="3672408"/>
          </a:xfrm>
        </p:spPr>
      </p:pic>
    </p:spTree>
    <p:extLst>
      <p:ext uri="{BB962C8B-B14F-4D97-AF65-F5344CB8AC3E}">
        <p14:creationId xmlns:p14="http://schemas.microsoft.com/office/powerpoint/2010/main" val="27580768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7AE3C5-D285-D533-5EE3-F8651D129C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646F89C3-0256-E06B-8A5B-962B2B2D2FAC}"/>
              </a:ext>
            </a:extLst>
          </p:cNvPr>
          <p:cNvPicPr>
            <a:picLocks noGrp="1" noChangeAspect="1"/>
          </p:cNvPicPr>
          <p:nvPr>
            <p:ph idx="1"/>
          </p:nvPr>
        </p:nvPicPr>
        <p:blipFill rotWithShape="1">
          <a:blip r:embed="rId2"/>
          <a:srcRect l="24954" t="27679" r="27637" b="11863"/>
          <a:stretch/>
        </p:blipFill>
        <p:spPr>
          <a:xfrm>
            <a:off x="683568" y="1628800"/>
            <a:ext cx="6264696" cy="3456384"/>
          </a:xfrm>
        </p:spPr>
      </p:pic>
    </p:spTree>
    <p:extLst>
      <p:ext uri="{BB962C8B-B14F-4D97-AF65-F5344CB8AC3E}">
        <p14:creationId xmlns:p14="http://schemas.microsoft.com/office/powerpoint/2010/main" val="1582950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ABACF-E9B4-2C17-4675-18B2C285C506}"/>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65A2D8EB-15A6-D6A3-8E34-16CFE4F4BDA6}"/>
              </a:ext>
            </a:extLst>
          </p:cNvPr>
          <p:cNvSpPr>
            <a:spLocks noGrp="1"/>
          </p:cNvSpPr>
          <p:nvPr>
            <p:ph idx="1"/>
          </p:nvPr>
        </p:nvSpPr>
        <p:spPr>
          <a:xfrm>
            <a:off x="457200" y="980728"/>
            <a:ext cx="8229600" cy="5145435"/>
          </a:xfrm>
        </p:spPr>
        <p:txBody>
          <a:bodyPr>
            <a:normAutofit/>
          </a:bodyPr>
          <a:lstStyle/>
          <a:p>
            <a:pPr algn="just"/>
            <a:r>
              <a:rPr lang="en-US" sz="2400" b="1" dirty="0">
                <a:latin typeface="Times New Roman" panose="02020603050405020304" pitchFamily="18" charset="0"/>
                <a:cs typeface="Times New Roman" panose="02020603050405020304" pitchFamily="18" charset="0"/>
              </a:rPr>
              <a:t>Float literal</a:t>
            </a:r>
          </a:p>
          <a:p>
            <a:pPr algn="just"/>
            <a:r>
              <a:rPr lang="en-US" sz="2400" dirty="0">
                <a:latin typeface="Times New Roman" panose="02020603050405020304" pitchFamily="18" charset="0"/>
                <a:cs typeface="Times New Roman" panose="02020603050405020304" pitchFamily="18" charset="0"/>
              </a:rPr>
              <a:t>It is a literal that contains only floating-point values or real numbers. </a:t>
            </a:r>
          </a:p>
          <a:p>
            <a:pPr algn="just"/>
            <a:r>
              <a:rPr lang="en-US" sz="2400" dirty="0">
                <a:latin typeface="Times New Roman" panose="02020603050405020304" pitchFamily="18" charset="0"/>
                <a:cs typeface="Times New Roman" panose="02020603050405020304" pitchFamily="18" charset="0"/>
              </a:rPr>
              <a:t>These real numbers contain the number of parts such as integer part, real part, exponential part, and fractional part.</a:t>
            </a:r>
          </a:p>
          <a:p>
            <a:pPr algn="just"/>
            <a:r>
              <a:rPr lang="en-US" sz="2400" dirty="0">
                <a:latin typeface="Times New Roman" panose="02020603050405020304" pitchFamily="18" charset="0"/>
                <a:cs typeface="Times New Roman" panose="02020603050405020304" pitchFamily="18" charset="0"/>
              </a:rPr>
              <a:t> The floating-point literal must be specified either in decimal or in exponential form</a:t>
            </a:r>
          </a:p>
          <a:p>
            <a:pPr algn="just"/>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1.2, +9.0, -4.5 , +1e23, -9e2, +2e-25 </a:t>
            </a:r>
          </a:p>
        </p:txBody>
      </p:sp>
    </p:spTree>
    <p:extLst>
      <p:ext uri="{BB962C8B-B14F-4D97-AF65-F5344CB8AC3E}">
        <p14:creationId xmlns:p14="http://schemas.microsoft.com/office/powerpoint/2010/main" val="3381874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3F2E15-649E-56D7-887F-A43D9AD47C7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A7D08BD7-9C6D-5CB6-9EF9-0218500E16F7}"/>
              </a:ext>
            </a:extLst>
          </p:cNvPr>
          <p:cNvPicPr>
            <a:picLocks noGrp="1" noChangeAspect="1"/>
          </p:cNvPicPr>
          <p:nvPr>
            <p:ph idx="1"/>
          </p:nvPr>
        </p:nvPicPr>
        <p:blipFill rotWithShape="1">
          <a:blip r:embed="rId2"/>
          <a:srcRect l="26069" t="35002" r="22051" b="20450"/>
          <a:stretch/>
        </p:blipFill>
        <p:spPr>
          <a:xfrm>
            <a:off x="683568" y="2060848"/>
            <a:ext cx="7200800" cy="3816424"/>
          </a:xfrm>
        </p:spPr>
      </p:pic>
    </p:spTree>
    <p:extLst>
      <p:ext uri="{BB962C8B-B14F-4D97-AF65-F5344CB8AC3E}">
        <p14:creationId xmlns:p14="http://schemas.microsoft.com/office/powerpoint/2010/main" val="18436966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38FF2-ED08-30E8-2012-AB7805BA782B}"/>
              </a:ext>
            </a:extLst>
          </p:cNvPr>
          <p:cNvSpPr>
            <a:spLocks noGrp="1"/>
          </p:cNvSpPr>
          <p:nvPr>
            <p:ph type="title"/>
          </p:nvPr>
        </p:nvSpPr>
        <p:spPr>
          <a:xfrm>
            <a:off x="457200" y="274638"/>
            <a:ext cx="8229600" cy="706090"/>
          </a:xfrm>
        </p:spPr>
        <p:txBody>
          <a:bodyPr>
            <a:normAutofit fontScale="90000"/>
          </a:bodyPr>
          <a:lstStyle/>
          <a:p>
            <a:endParaRPr lang="en-US" dirty="0"/>
          </a:p>
        </p:txBody>
      </p:sp>
      <p:pic>
        <p:nvPicPr>
          <p:cNvPr id="5" name="Content Placeholder 4">
            <a:extLst>
              <a:ext uri="{FF2B5EF4-FFF2-40B4-BE49-F238E27FC236}">
                <a16:creationId xmlns="" xmlns:a16="http://schemas.microsoft.com/office/drawing/2014/main" id="{85EBB063-CB0D-9C78-A49D-3598E155D119}"/>
              </a:ext>
            </a:extLst>
          </p:cNvPr>
          <p:cNvPicPr>
            <a:picLocks noGrp="1" noChangeAspect="1"/>
          </p:cNvPicPr>
          <p:nvPr>
            <p:ph idx="1"/>
          </p:nvPr>
        </p:nvPicPr>
        <p:blipFill rotWithShape="1">
          <a:blip r:embed="rId2"/>
          <a:srcRect l="25849" t="32452" r="25848" b="37319"/>
          <a:stretch/>
        </p:blipFill>
        <p:spPr>
          <a:xfrm>
            <a:off x="827584" y="1628800"/>
            <a:ext cx="7128792" cy="3600400"/>
          </a:xfrm>
        </p:spPr>
      </p:pic>
    </p:spTree>
    <p:extLst>
      <p:ext uri="{BB962C8B-B14F-4D97-AF65-F5344CB8AC3E}">
        <p14:creationId xmlns:p14="http://schemas.microsoft.com/office/powerpoint/2010/main" val="8428876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FFC28-C1D2-50F8-E21D-B8F52E1C0CDA}"/>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362D16CD-5E75-5FF2-1EE1-0C1143A6E663}"/>
              </a:ext>
            </a:extLst>
          </p:cNvPr>
          <p:cNvSpPr>
            <a:spLocks noGrp="1"/>
          </p:cNvSpPr>
          <p:nvPr>
            <p:ph idx="1"/>
          </p:nvPr>
        </p:nvSpPr>
        <p:spPr>
          <a:xfrm>
            <a:off x="457200" y="908720"/>
            <a:ext cx="8229600" cy="5217443"/>
          </a:xfrm>
        </p:spPr>
        <p:txBody>
          <a:bodyPr>
            <a:normAutofit/>
          </a:bodyPr>
          <a:lstStyle/>
          <a:p>
            <a:pPr algn="just"/>
            <a:r>
              <a:rPr lang="en-US" sz="2400" b="1" dirty="0">
                <a:latin typeface="Times New Roman" panose="02020603050405020304" pitchFamily="18" charset="0"/>
                <a:cs typeface="Times New Roman" panose="02020603050405020304" pitchFamily="18" charset="0"/>
              </a:rPr>
              <a:t>Character literal</a:t>
            </a:r>
          </a:p>
          <a:p>
            <a:pPr algn="just"/>
            <a:r>
              <a:rPr lang="en-US" sz="2400" dirty="0">
                <a:latin typeface="Times New Roman" panose="02020603050405020304" pitchFamily="18" charset="0"/>
                <a:cs typeface="Times New Roman" panose="02020603050405020304" pitchFamily="18" charset="0"/>
              </a:rPr>
              <a:t>A character literal contains a single character enclosed within single quotes. </a:t>
            </a:r>
          </a:p>
          <a:p>
            <a:pPr algn="just"/>
            <a:r>
              <a:rPr lang="en-US" sz="2400" dirty="0">
                <a:latin typeface="Times New Roman" panose="02020603050405020304" pitchFamily="18" charset="0"/>
                <a:cs typeface="Times New Roman" panose="02020603050405020304" pitchFamily="18" charset="0"/>
              </a:rPr>
              <a:t>If multiple characters are assigned to the variable, then we need to create a character array.</a:t>
            </a:r>
          </a:p>
          <a:p>
            <a:pPr algn="just"/>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‘a’, ‘b’</a:t>
            </a:r>
          </a:p>
        </p:txBody>
      </p:sp>
    </p:spTree>
    <p:extLst>
      <p:ext uri="{BB962C8B-B14F-4D97-AF65-F5344CB8AC3E}">
        <p14:creationId xmlns:p14="http://schemas.microsoft.com/office/powerpoint/2010/main" val="20270884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DFA29C-C33D-D4B5-BA92-1E0BCE26E1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D5C57C64-8F97-EF73-451E-D738AB6AAC45}"/>
              </a:ext>
            </a:extLst>
          </p:cNvPr>
          <p:cNvPicPr>
            <a:picLocks noGrp="1" noChangeAspect="1"/>
          </p:cNvPicPr>
          <p:nvPr>
            <p:ph idx="1"/>
          </p:nvPr>
        </p:nvPicPr>
        <p:blipFill rotWithShape="1">
          <a:blip r:embed="rId2"/>
          <a:srcRect l="6171" t="24497" r="21376" b="18227"/>
          <a:stretch/>
        </p:blipFill>
        <p:spPr>
          <a:xfrm>
            <a:off x="611560" y="1556792"/>
            <a:ext cx="7272808" cy="4248472"/>
          </a:xfrm>
        </p:spPr>
      </p:pic>
    </p:spTree>
    <p:extLst>
      <p:ext uri="{BB962C8B-B14F-4D97-AF65-F5344CB8AC3E}">
        <p14:creationId xmlns:p14="http://schemas.microsoft.com/office/powerpoint/2010/main" val="25334804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D8248-A1B1-216C-DF6C-5FF9A7FDB66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 xmlns:a16="http://schemas.microsoft.com/office/drawing/2014/main" id="{248CC25B-43EE-A3AD-6428-6E267EA66F0A}"/>
              </a:ext>
            </a:extLst>
          </p:cNvPr>
          <p:cNvPicPr>
            <a:picLocks noGrp="1" noChangeAspect="1"/>
          </p:cNvPicPr>
          <p:nvPr>
            <p:ph idx="1"/>
          </p:nvPr>
        </p:nvPicPr>
        <p:blipFill rotWithShape="1">
          <a:blip r:embed="rId2"/>
          <a:srcRect l="24954" t="43589" r="25849" b="15045"/>
          <a:stretch/>
        </p:blipFill>
        <p:spPr>
          <a:xfrm>
            <a:off x="1259632" y="1628800"/>
            <a:ext cx="6840760" cy="4464496"/>
          </a:xfrm>
        </p:spPr>
      </p:pic>
    </p:spTree>
    <p:extLst>
      <p:ext uri="{BB962C8B-B14F-4D97-AF65-F5344CB8AC3E}">
        <p14:creationId xmlns:p14="http://schemas.microsoft.com/office/powerpoint/2010/main" val="251058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Constructing Real Constants</a:t>
            </a:r>
          </a:p>
        </p:txBody>
      </p:sp>
      <p:sp>
        <p:nvSpPr>
          <p:cNvPr id="3" name="Content Placeholder 2"/>
          <p:cNvSpPr>
            <a:spLocks noGrp="1"/>
          </p:cNvSpPr>
          <p:nvPr>
            <p:ph idx="1"/>
          </p:nvPr>
        </p:nvSpPr>
        <p:spPr/>
        <p:txBody>
          <a:bodyPr>
            <a:normAutofit/>
          </a:bodyPr>
          <a:lstStyle/>
          <a:p>
            <a:r>
              <a:rPr lang="en-IN" sz="2400" dirty="0"/>
              <a:t>Real constants are often called Floating Point constants. </a:t>
            </a:r>
          </a:p>
          <a:p>
            <a:r>
              <a:rPr lang="en-IN" sz="2400" dirty="0"/>
              <a:t>The real constants could be written in two forms—</a:t>
            </a:r>
          </a:p>
          <a:p>
            <a:r>
              <a:rPr lang="en-IN" sz="2400" dirty="0"/>
              <a:t>Fractional form and</a:t>
            </a:r>
          </a:p>
          <a:p>
            <a:r>
              <a:rPr lang="en-IN" sz="2400" dirty="0"/>
              <a:t>Exponential form.</a:t>
            </a:r>
          </a:p>
        </p:txBody>
      </p:sp>
    </p:spTree>
    <p:extLst>
      <p:ext uri="{BB962C8B-B14F-4D97-AF65-F5344CB8AC3E}">
        <p14:creationId xmlns:p14="http://schemas.microsoft.com/office/powerpoint/2010/main" val="1743291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B3C737-F85F-4EB5-54D0-0881B4FD0309}"/>
              </a:ext>
            </a:extLst>
          </p:cNvPr>
          <p:cNvSpPr>
            <a:spLocks noGrp="1"/>
          </p:cNvSpPr>
          <p:nvPr>
            <p:ph type="title"/>
          </p:nvPr>
        </p:nvSpPr>
        <p:spPr>
          <a:xfrm>
            <a:off x="457200" y="274638"/>
            <a:ext cx="8229600" cy="706090"/>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9E9B1DEF-B8F6-5133-38BF-534E81CC7D7F}"/>
              </a:ext>
            </a:extLst>
          </p:cNvPr>
          <p:cNvSpPr>
            <a:spLocks noGrp="1"/>
          </p:cNvSpPr>
          <p:nvPr>
            <p:ph idx="1"/>
          </p:nvPr>
        </p:nvSpPr>
        <p:spPr>
          <a:xfrm>
            <a:off x="457200" y="1196752"/>
            <a:ext cx="8229600" cy="4929411"/>
          </a:xfrm>
        </p:spPr>
        <p:txBody>
          <a:bodyPr>
            <a:normAutofit/>
          </a:bodyPr>
          <a:lstStyle/>
          <a:p>
            <a:pPr algn="just"/>
            <a:r>
              <a:rPr lang="en-US" sz="2400" b="1" dirty="0">
                <a:latin typeface="Times New Roman" panose="02020603050405020304" pitchFamily="18" charset="0"/>
                <a:cs typeface="Times New Roman" panose="02020603050405020304" pitchFamily="18" charset="0"/>
              </a:rPr>
              <a:t>String literal</a:t>
            </a:r>
          </a:p>
          <a:p>
            <a:pPr algn="just"/>
            <a:r>
              <a:rPr lang="en-US" sz="2400" dirty="0">
                <a:latin typeface="Times New Roman" panose="02020603050405020304" pitchFamily="18" charset="0"/>
                <a:cs typeface="Times New Roman" panose="02020603050405020304" pitchFamily="18" charset="0"/>
              </a:rPr>
              <a:t>A string literal represents multiple characters enclosed within double-quotes. </a:t>
            </a:r>
          </a:p>
          <a:p>
            <a:pPr algn="just"/>
            <a:r>
              <a:rPr lang="en-US" sz="2400" dirty="0">
                <a:latin typeface="Times New Roman" panose="02020603050405020304" pitchFamily="18" charset="0"/>
                <a:cs typeface="Times New Roman" panose="02020603050405020304" pitchFamily="18" charset="0"/>
              </a:rPr>
              <a:t>It contains an additional character, i.e., '\0' (null character), which gets automatically inserted. </a:t>
            </a:r>
          </a:p>
          <a:p>
            <a:pPr algn="just"/>
            <a:r>
              <a:rPr lang="en-US" sz="2400" dirty="0">
                <a:latin typeface="Times New Roman" panose="02020603050405020304" pitchFamily="18" charset="0"/>
                <a:cs typeface="Times New Roman" panose="02020603050405020304" pitchFamily="18" charset="0"/>
              </a:rPr>
              <a:t>This null character specifies the termination of the string. We can use the '+' symbol to concatenate two strings.</a:t>
            </a:r>
          </a:p>
          <a:p>
            <a:pPr algn="just"/>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“Hello”</a:t>
            </a:r>
          </a:p>
        </p:txBody>
      </p:sp>
    </p:spTree>
    <p:extLst>
      <p:ext uri="{BB962C8B-B14F-4D97-AF65-F5344CB8AC3E}">
        <p14:creationId xmlns:p14="http://schemas.microsoft.com/office/powerpoint/2010/main" val="36225685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A4466A-E7D6-B0A8-CF6B-48C612AE934F}"/>
              </a:ext>
            </a:extLst>
          </p:cNvPr>
          <p:cNvSpPr>
            <a:spLocks noGrp="1"/>
          </p:cNvSpPr>
          <p:nvPr>
            <p:ph type="title"/>
          </p:nvPr>
        </p:nvSpPr>
        <p:spPr>
          <a:xfrm>
            <a:off x="457200" y="274638"/>
            <a:ext cx="8229600" cy="634082"/>
          </a:xfrm>
        </p:spPr>
        <p:txBody>
          <a:bodyPr>
            <a:normAutofit fontScale="90000"/>
          </a:bodyPr>
          <a:lstStyle/>
          <a:p>
            <a:endParaRPr lang="en-US" dirty="0"/>
          </a:p>
        </p:txBody>
      </p:sp>
      <p:pic>
        <p:nvPicPr>
          <p:cNvPr id="5" name="Content Placeholder 4">
            <a:extLst>
              <a:ext uri="{FF2B5EF4-FFF2-40B4-BE49-F238E27FC236}">
                <a16:creationId xmlns="" xmlns:a16="http://schemas.microsoft.com/office/drawing/2014/main" id="{D9A87A50-EE47-A0D6-2AC6-6C67A9B94C7A}"/>
              </a:ext>
            </a:extLst>
          </p:cNvPr>
          <p:cNvPicPr>
            <a:picLocks noGrp="1" noChangeAspect="1"/>
          </p:cNvPicPr>
          <p:nvPr>
            <p:ph idx="1"/>
          </p:nvPr>
        </p:nvPicPr>
        <p:blipFill rotWithShape="1">
          <a:blip r:embed="rId2"/>
          <a:srcRect l="7126" t="30048" r="48249" b="40235"/>
          <a:stretch/>
        </p:blipFill>
        <p:spPr>
          <a:xfrm>
            <a:off x="457200" y="1484784"/>
            <a:ext cx="8686800" cy="3888432"/>
          </a:xfrm>
        </p:spPr>
      </p:pic>
    </p:spTree>
    <p:extLst>
      <p:ext uri="{BB962C8B-B14F-4D97-AF65-F5344CB8AC3E}">
        <p14:creationId xmlns:p14="http://schemas.microsoft.com/office/powerpoint/2010/main" val="36188180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E917D-5E69-3A13-512E-2935FE3BF46B}"/>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Scope of a variable</a:t>
            </a:r>
          </a:p>
        </p:txBody>
      </p:sp>
      <p:sp>
        <p:nvSpPr>
          <p:cNvPr id="3" name="Content Placeholder 2">
            <a:extLst>
              <a:ext uri="{FF2B5EF4-FFF2-40B4-BE49-F238E27FC236}">
                <a16:creationId xmlns="" xmlns:a16="http://schemas.microsoft.com/office/drawing/2014/main" id="{8AEA45EC-AF25-EDFC-EB2E-E3FF07DE9F05}"/>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Scope-Lifetime</a:t>
            </a:r>
          </a:p>
          <a:p>
            <a:pPr algn="just"/>
            <a:r>
              <a:rPr lang="en-US" sz="2400" dirty="0">
                <a:latin typeface="Times New Roman" panose="02020603050405020304" pitchFamily="18" charset="0"/>
                <a:cs typeface="Times New Roman" panose="02020603050405020304" pitchFamily="18" charset="0"/>
              </a:rPr>
              <a:t>Block of code in the entire program where the variable is declared, used, and can be modified.</a:t>
            </a:r>
          </a:p>
          <a:p>
            <a:pPr algn="just"/>
            <a:r>
              <a:rPr lang="en-US" sz="2400" dirty="0">
                <a:latin typeface="Times New Roman" panose="02020603050405020304" pitchFamily="18" charset="0"/>
                <a:cs typeface="Times New Roman" panose="02020603050405020304" pitchFamily="18" charset="0"/>
              </a:rPr>
              <a:t>The scope of variables can be defined with their declaration, and variables are declared mainly in two ways:</a:t>
            </a:r>
          </a:p>
          <a:p>
            <a:pPr lvl="1" algn="just"/>
            <a:r>
              <a:rPr lang="en-US" sz="2000" dirty="0">
                <a:latin typeface="Times New Roman" panose="02020603050405020304" pitchFamily="18" charset="0"/>
                <a:cs typeface="Times New Roman" panose="02020603050405020304" pitchFamily="18" charset="0"/>
              </a:rPr>
              <a:t>Global Variable: Outside of all the functions</a:t>
            </a:r>
          </a:p>
          <a:p>
            <a:pPr lvl="1" algn="just"/>
            <a:r>
              <a:rPr lang="en-US" sz="2000" dirty="0">
                <a:latin typeface="Times New Roman" panose="02020603050405020304" pitchFamily="18" charset="0"/>
                <a:cs typeface="Times New Roman" panose="02020603050405020304" pitchFamily="18" charset="0"/>
              </a:rPr>
              <a:t>Local Variable: Within a function block</a:t>
            </a:r>
          </a:p>
        </p:txBody>
      </p:sp>
    </p:spTree>
    <p:extLst>
      <p:ext uri="{BB962C8B-B14F-4D97-AF65-F5344CB8AC3E}">
        <p14:creationId xmlns:p14="http://schemas.microsoft.com/office/powerpoint/2010/main" val="11980882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A6134E-D4D3-958F-8031-96EF973017B7}"/>
              </a:ext>
            </a:extLst>
          </p:cNvPr>
          <p:cNvSpPr>
            <a:spLocks noGrp="1"/>
          </p:cNvSpPr>
          <p:nvPr>
            <p:ph type="title"/>
          </p:nvPr>
        </p:nvSpPr>
        <p:spPr/>
        <p:txBody>
          <a:bodyPr>
            <a:normAutofit fontScale="90000"/>
          </a:bodyPr>
          <a:lstStyle/>
          <a:p>
            <a:r>
              <a:rPr lang="en-US" b="0" i="0" dirty="0">
                <a:solidFill>
                  <a:srgbClr val="610B38"/>
                </a:solidFill>
                <a:effectLst/>
                <a:latin typeface="Times New Roman" panose="02020603050405020304" pitchFamily="18" charset="0"/>
                <a:cs typeface="Times New Roman" panose="02020603050405020304" pitchFamily="18" charset="0"/>
              </a:rPr>
              <a:t>Global Variable?</a:t>
            </a:r>
            <a:br>
              <a:rPr lang="en-US" b="0" i="0" dirty="0">
                <a:solidFill>
                  <a:srgbClr val="610B38"/>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5A1A23B-B1CE-FB04-BAE8-E79F8465E61F}"/>
              </a:ext>
            </a:extLst>
          </p:cNvPr>
          <p:cNvSpPr>
            <a:spLocks noGrp="1"/>
          </p:cNvSpPr>
          <p:nvPr>
            <p:ph idx="1"/>
          </p:nvPr>
        </p:nvSpPr>
        <p:spPr>
          <a:xfrm>
            <a:off x="457200" y="1124744"/>
            <a:ext cx="8229600" cy="5001419"/>
          </a:xfrm>
        </p:spPr>
        <p:txBody>
          <a:bodyPr>
            <a:normAutofit/>
          </a:bodyPr>
          <a:lstStyle/>
          <a:p>
            <a:pPr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D</a:t>
            </a:r>
            <a:r>
              <a:rPr lang="en-US" sz="2400" b="0" i="0" dirty="0">
                <a:solidFill>
                  <a:srgbClr val="000000"/>
                </a:solidFill>
                <a:effectLst/>
                <a:latin typeface="Times New Roman" panose="02020603050405020304" pitchFamily="18" charset="0"/>
                <a:cs typeface="Times New Roman" panose="02020603050405020304" pitchFamily="18" charset="0"/>
              </a:rPr>
              <a:t>eclared outside of all the functions or block and can be accessed globally in a program.</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can be accessed by any function present in the program.</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lifetime of the global variable exists till the program executes. </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These variables are stored in fixed memory locations given by the compiler and do not automatically clean up.</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Global variables are mostly used in programming and useful for cases where all the functions need to access the same data.</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4461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CACD4C-2671-3236-8FD3-C111003C26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00AC0CB6-9DE2-5BA4-CE3C-878161B7ABAB}"/>
              </a:ext>
            </a:extLst>
          </p:cNvPr>
          <p:cNvPicPr>
            <a:picLocks noGrp="1" noChangeAspect="1"/>
          </p:cNvPicPr>
          <p:nvPr>
            <p:ph idx="1"/>
          </p:nvPr>
        </p:nvPicPr>
        <p:blipFill rotWithShape="1">
          <a:blip r:embed="rId2"/>
          <a:srcRect l="16009" t="32452" r="26743" b="27773"/>
          <a:stretch/>
        </p:blipFill>
        <p:spPr>
          <a:xfrm>
            <a:off x="539552" y="1772816"/>
            <a:ext cx="7776864" cy="3888432"/>
          </a:xfrm>
        </p:spPr>
      </p:pic>
    </p:spTree>
    <p:extLst>
      <p:ext uri="{BB962C8B-B14F-4D97-AF65-F5344CB8AC3E}">
        <p14:creationId xmlns:p14="http://schemas.microsoft.com/office/powerpoint/2010/main" val="11289412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D0686-ED45-DB7D-557B-BEF289869A99}"/>
              </a:ext>
            </a:extLst>
          </p:cNvPr>
          <p:cNvSpPr>
            <a:spLocks noGrp="1"/>
          </p:cNvSpPr>
          <p:nvPr>
            <p:ph type="title"/>
          </p:nvPr>
        </p:nvSpPr>
        <p:spPr/>
        <p:txBody>
          <a:bodyPr>
            <a:normAutofit fontScale="90000"/>
          </a:bodyPr>
          <a:lstStyle/>
          <a:p>
            <a:r>
              <a:rPr lang="en-US" b="0" i="0" dirty="0">
                <a:solidFill>
                  <a:srgbClr val="610B38"/>
                </a:solidFill>
                <a:effectLst/>
                <a:latin typeface="Times New Roman" panose="02020603050405020304" pitchFamily="18" charset="0"/>
                <a:cs typeface="Times New Roman" panose="02020603050405020304" pitchFamily="18" charset="0"/>
              </a:rPr>
              <a:t>Local Variable?</a:t>
            </a:r>
            <a:br>
              <a:rPr lang="en-US" b="0" i="0" dirty="0">
                <a:solidFill>
                  <a:srgbClr val="610B38"/>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B1A6B7B-7A51-7AF2-D86F-44D1BFB74E04}"/>
              </a:ext>
            </a:extLst>
          </p:cNvPr>
          <p:cNvSpPr>
            <a:spLocks noGrp="1"/>
          </p:cNvSpPr>
          <p:nvPr>
            <p:ph idx="1"/>
          </p:nvPr>
        </p:nvSpPr>
        <p:spPr/>
        <p:txBody>
          <a:bodyPr>
            <a:normAutofit/>
          </a:bodyPr>
          <a:lstStyle/>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Declared within or inside a function block are known as Local variables.</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These variables can only be accessed within the function in which they are declared.</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lifetime of the local variable is within its function only, which means the variable exists till the function executes.</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 Once function execution is completed, local variables are destroyed and no longer exist outside the function.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6222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77D947-75B0-C041-0579-E1B529979D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1B6EAD0B-C70F-1E24-E66C-172CD6C2159A}"/>
              </a:ext>
            </a:extLst>
          </p:cNvPr>
          <p:cNvPicPr>
            <a:picLocks noGrp="1" noChangeAspect="1"/>
          </p:cNvPicPr>
          <p:nvPr>
            <p:ph idx="1"/>
          </p:nvPr>
        </p:nvPicPr>
        <p:blipFill rotWithShape="1">
          <a:blip r:embed="rId2"/>
          <a:srcRect l="16009" t="24497" r="24954" b="19818"/>
          <a:stretch/>
        </p:blipFill>
        <p:spPr>
          <a:xfrm>
            <a:off x="899592" y="1916832"/>
            <a:ext cx="6984776" cy="3744416"/>
          </a:xfrm>
        </p:spPr>
      </p:pic>
    </p:spTree>
    <p:extLst>
      <p:ext uri="{BB962C8B-B14F-4D97-AF65-F5344CB8AC3E}">
        <p14:creationId xmlns:p14="http://schemas.microsoft.com/office/powerpoint/2010/main" val="19192213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44BD49-5894-94B0-3E85-A2C0B2B109C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Sample program</a:t>
            </a:r>
          </a:p>
        </p:txBody>
      </p:sp>
      <p:pic>
        <p:nvPicPr>
          <p:cNvPr id="5" name="Content Placeholder 4">
            <a:extLst>
              <a:ext uri="{FF2B5EF4-FFF2-40B4-BE49-F238E27FC236}">
                <a16:creationId xmlns="" xmlns:a16="http://schemas.microsoft.com/office/drawing/2014/main" id="{E7D9349A-ECEE-2807-7B56-38E6A4639490}"/>
              </a:ext>
            </a:extLst>
          </p:cNvPr>
          <p:cNvPicPr>
            <a:picLocks noGrp="1" noChangeAspect="1"/>
          </p:cNvPicPr>
          <p:nvPr>
            <p:ph idx="1"/>
          </p:nvPr>
        </p:nvPicPr>
        <p:blipFill rotWithShape="1">
          <a:blip r:embed="rId2"/>
          <a:srcRect l="2592" t="26088" r="72158" b="23000"/>
          <a:stretch/>
        </p:blipFill>
        <p:spPr>
          <a:xfrm>
            <a:off x="1115616" y="1628800"/>
            <a:ext cx="7571184" cy="4954562"/>
          </a:xfrm>
        </p:spPr>
      </p:pic>
    </p:spTree>
    <p:extLst>
      <p:ext uri="{BB962C8B-B14F-4D97-AF65-F5344CB8AC3E}">
        <p14:creationId xmlns:p14="http://schemas.microsoft.com/office/powerpoint/2010/main" val="1437249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C4214B-2C4C-EE9F-06ED-AFCFD57E8D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B659B324-ACDF-3BF0-9AAE-82A909AFD153}"/>
              </a:ext>
            </a:extLst>
          </p:cNvPr>
          <p:cNvPicPr>
            <a:picLocks noGrp="1" noChangeAspect="1"/>
          </p:cNvPicPr>
          <p:nvPr>
            <p:ph idx="1"/>
          </p:nvPr>
        </p:nvPicPr>
        <p:blipFill rotWithShape="1">
          <a:blip r:embed="rId2"/>
          <a:srcRect l="2591" t="24497" r="40161" b="23000"/>
          <a:stretch/>
        </p:blipFill>
        <p:spPr>
          <a:xfrm>
            <a:off x="683568" y="1628800"/>
            <a:ext cx="7848872" cy="4536504"/>
          </a:xfrm>
        </p:spPr>
      </p:pic>
    </p:spTree>
    <p:extLst>
      <p:ext uri="{BB962C8B-B14F-4D97-AF65-F5344CB8AC3E}">
        <p14:creationId xmlns:p14="http://schemas.microsoft.com/office/powerpoint/2010/main" val="13874323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3E9F4-420D-096A-C21F-308FF99E56F8}"/>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Formatted Input/output functions  and unformatted input/output functions</a:t>
            </a:r>
          </a:p>
        </p:txBody>
      </p:sp>
      <p:pic>
        <p:nvPicPr>
          <p:cNvPr id="5" name="Content Placeholder 4">
            <a:extLst>
              <a:ext uri="{FF2B5EF4-FFF2-40B4-BE49-F238E27FC236}">
                <a16:creationId xmlns="" xmlns:a16="http://schemas.microsoft.com/office/drawing/2014/main" id="{97929322-1F96-F7E8-F084-79838D6B0BE0}"/>
              </a:ext>
            </a:extLst>
          </p:cNvPr>
          <p:cNvPicPr>
            <a:picLocks noGrp="1" noChangeAspect="1"/>
          </p:cNvPicPr>
          <p:nvPr>
            <p:ph idx="1"/>
          </p:nvPr>
        </p:nvPicPr>
        <p:blipFill rotWithShape="1">
          <a:blip r:embed="rId2"/>
          <a:srcRect l="4382" t="22905" r="19587" b="38099"/>
          <a:stretch/>
        </p:blipFill>
        <p:spPr>
          <a:xfrm>
            <a:off x="647564" y="1628800"/>
            <a:ext cx="8039236" cy="3960440"/>
          </a:xfrm>
        </p:spPr>
      </p:pic>
    </p:spTree>
    <p:extLst>
      <p:ext uri="{BB962C8B-B14F-4D97-AF65-F5344CB8AC3E}">
        <p14:creationId xmlns:p14="http://schemas.microsoft.com/office/powerpoint/2010/main" val="413210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Fractional Form</a:t>
            </a:r>
          </a:p>
        </p:txBody>
      </p:sp>
      <p:sp>
        <p:nvSpPr>
          <p:cNvPr id="3" name="Content Placeholder 2"/>
          <p:cNvSpPr>
            <a:spLocks noGrp="1"/>
          </p:cNvSpPr>
          <p:nvPr>
            <p:ph idx="1"/>
          </p:nvPr>
        </p:nvSpPr>
        <p:spPr/>
        <p:txBody>
          <a:bodyPr>
            <a:normAutofit/>
          </a:bodyPr>
          <a:lstStyle/>
          <a:p>
            <a:r>
              <a:rPr lang="en-IN" sz="2400" dirty="0"/>
              <a:t>Following rules must be observed while constructing real constants expressed in fractional form:</a:t>
            </a:r>
          </a:p>
          <a:p>
            <a:pPr marL="457200" indent="-457200">
              <a:buFont typeface="+mj-lt"/>
              <a:buAutoNum type="alphaLcParenR"/>
            </a:pPr>
            <a:r>
              <a:rPr lang="en-IN" sz="2400" dirty="0"/>
              <a:t>A real constant must have at least one digit.</a:t>
            </a:r>
          </a:p>
          <a:p>
            <a:pPr marL="457200" indent="-457200">
              <a:buFont typeface="+mj-lt"/>
              <a:buAutoNum type="alphaLcParenR"/>
            </a:pPr>
            <a:r>
              <a:rPr lang="en-IN" sz="2400" dirty="0"/>
              <a:t>It must have a decimal point.</a:t>
            </a:r>
          </a:p>
          <a:p>
            <a:pPr marL="457200" indent="-457200">
              <a:buFont typeface="+mj-lt"/>
              <a:buAutoNum type="alphaLcParenR"/>
            </a:pPr>
            <a:r>
              <a:rPr lang="en-IN" sz="2400" dirty="0"/>
              <a:t>It could be either positive or negative.</a:t>
            </a:r>
          </a:p>
          <a:p>
            <a:pPr marL="457200" indent="-457200">
              <a:buFont typeface="+mj-lt"/>
              <a:buAutoNum type="alphaLcParenR"/>
            </a:pPr>
            <a:r>
              <a:rPr lang="en-IN" sz="2400" dirty="0"/>
              <a:t>Default sign is positive.</a:t>
            </a:r>
          </a:p>
          <a:p>
            <a:pPr marL="457200" indent="-457200">
              <a:buFont typeface="+mj-lt"/>
              <a:buAutoNum type="alphaLcParenR"/>
            </a:pPr>
            <a:r>
              <a:rPr lang="en-IN" sz="2400" dirty="0"/>
              <a:t>No commas or blanks are allowed within a real constant.</a:t>
            </a:r>
          </a:p>
        </p:txBody>
      </p:sp>
    </p:spTree>
    <p:extLst>
      <p:ext uri="{BB962C8B-B14F-4D97-AF65-F5344CB8AC3E}">
        <p14:creationId xmlns:p14="http://schemas.microsoft.com/office/powerpoint/2010/main" val="1884625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079CD-7F03-9FC7-2107-0D79228150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65877A95-D627-8F7F-9DC7-31678DA564F2}"/>
              </a:ext>
            </a:extLst>
          </p:cNvPr>
          <p:cNvPicPr>
            <a:picLocks noGrp="1" noChangeAspect="1"/>
          </p:cNvPicPr>
          <p:nvPr>
            <p:ph idx="1"/>
          </p:nvPr>
        </p:nvPicPr>
        <p:blipFill rotWithShape="1">
          <a:blip r:embed="rId2"/>
          <a:srcRect l="5949" t="22780" r="25174" b="18642"/>
          <a:stretch/>
        </p:blipFill>
        <p:spPr>
          <a:xfrm>
            <a:off x="457200" y="1628800"/>
            <a:ext cx="7931224" cy="4320480"/>
          </a:xfrm>
        </p:spPr>
      </p:pic>
    </p:spTree>
    <p:extLst>
      <p:ext uri="{BB962C8B-B14F-4D97-AF65-F5344CB8AC3E}">
        <p14:creationId xmlns:p14="http://schemas.microsoft.com/office/powerpoint/2010/main" val="10306932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11B2BE-B3A5-E00B-5796-A4A36D5D37C7}"/>
              </a:ext>
            </a:extLst>
          </p:cNvPr>
          <p:cNvSpPr>
            <a:spLocks noGrp="1"/>
          </p:cNvSpPr>
          <p:nvPr>
            <p:ph type="title"/>
          </p:nvPr>
        </p:nvSpPr>
        <p:spPr>
          <a:xfrm>
            <a:off x="457200" y="274638"/>
            <a:ext cx="8229600" cy="457199"/>
          </a:xfrm>
        </p:spPr>
        <p:txBody>
          <a:bodyPr>
            <a:normAutofit fontScale="90000"/>
          </a:bodyPr>
          <a:lstStyle/>
          <a:p>
            <a:endParaRPr lang="en-US" dirty="0"/>
          </a:p>
        </p:txBody>
      </p:sp>
      <p:sp>
        <p:nvSpPr>
          <p:cNvPr id="3" name="Content Placeholder 2">
            <a:extLst>
              <a:ext uri="{FF2B5EF4-FFF2-40B4-BE49-F238E27FC236}">
                <a16:creationId xmlns="" xmlns:a16="http://schemas.microsoft.com/office/drawing/2014/main" id="{D9E355F1-7E05-0360-22FD-455FA97E0D2C}"/>
              </a:ext>
            </a:extLst>
          </p:cNvPr>
          <p:cNvSpPr>
            <a:spLocks noGrp="1"/>
          </p:cNvSpPr>
          <p:nvPr>
            <p:ph idx="1"/>
          </p:nvPr>
        </p:nvSpPr>
        <p:spPr>
          <a:xfrm>
            <a:off x="457200" y="980728"/>
            <a:ext cx="8229600" cy="5145435"/>
          </a:xfrm>
        </p:spPr>
        <p:txBody>
          <a:bodyPr>
            <a:normAutofit/>
          </a:bodyPr>
          <a:lstStyle/>
          <a:p>
            <a:pPr algn="l"/>
            <a:endParaRPr lang="en-US"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2400" b="0" i="0" u="none" strike="noStrike" baseline="0" dirty="0">
                <a:solidFill>
                  <a:srgbClr val="FF0000"/>
                </a:solidFill>
                <a:latin typeface="Times New Roman" panose="02020603050405020304" pitchFamily="18" charset="0"/>
                <a:cs typeface="Times New Roman" panose="02020603050405020304" pitchFamily="18" charset="0"/>
              </a:rPr>
              <a:t>Formatted console Input/output functions </a:t>
            </a:r>
          </a:p>
          <a:p>
            <a:pPr algn="just"/>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formatted functions allow the input read from the keyboard or the output displayed on the VDU to be formatted as per our requirements. </a:t>
            </a:r>
          </a:p>
          <a:p>
            <a:pPr algn="just"/>
            <a:r>
              <a:rPr lang="en-US" sz="2400" dirty="0">
                <a:latin typeface="Times New Roman" panose="02020603050405020304" pitchFamily="18" charset="0"/>
                <a:cs typeface="Times New Roman" panose="02020603050405020304" pitchFamily="18" charset="0"/>
              </a:rPr>
              <a:t>These I/O supports all data types like int, float, char, and many more.</a:t>
            </a:r>
          </a:p>
          <a:p>
            <a:pPr algn="just"/>
            <a:r>
              <a:rPr lang="en-US" sz="2400" dirty="0" err="1">
                <a:latin typeface="Times New Roman" panose="02020603050405020304" pitchFamily="18" charset="0"/>
                <a:cs typeface="Times New Roman" panose="02020603050405020304" pitchFamily="18" charset="0"/>
              </a:rPr>
              <a:t>Egs</a:t>
            </a:r>
            <a:endParaRPr lang="en-US" sz="2400" dirty="0">
              <a:latin typeface="Times New Roman" panose="02020603050405020304" pitchFamily="18" charset="0"/>
              <a:cs typeface="Times New Roman" panose="02020603050405020304" pitchFamily="18" charset="0"/>
            </a:endParaRPr>
          </a:p>
          <a:p>
            <a:pPr lvl="1" algn="just"/>
            <a:r>
              <a:rPr lang="en-US" sz="2000" dirty="0" err="1">
                <a:latin typeface="Times New Roman" panose="02020603050405020304" pitchFamily="18" charset="0"/>
                <a:cs typeface="Times New Roman" panose="02020603050405020304" pitchFamily="18" charset="0"/>
              </a:rPr>
              <a:t>printf</a:t>
            </a:r>
            <a:r>
              <a:rPr lang="en-US" sz="20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scanf</a:t>
            </a:r>
            <a:r>
              <a:rPr lang="en-US" sz="20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sprintf</a:t>
            </a:r>
            <a:r>
              <a:rPr lang="en-US" sz="20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sscanf</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72172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39C4B0-EAA3-2396-1ABD-B8A083122B76}"/>
              </a:ext>
            </a:extLst>
          </p:cNvPr>
          <p:cNvSpPr>
            <a:spLocks noGrp="1"/>
          </p:cNvSpPr>
          <p:nvPr>
            <p:ph type="title"/>
          </p:nvPr>
        </p:nvSpPr>
        <p:spPr>
          <a:xfrm>
            <a:off x="457200" y="274638"/>
            <a:ext cx="8229600" cy="634082"/>
          </a:xfrm>
        </p:spPr>
        <p:txBody>
          <a:bodyPr>
            <a:normAutofit fontScale="90000"/>
          </a:bodyPr>
          <a:lstStyle/>
          <a:p>
            <a:endParaRPr lang="en-US" dirty="0"/>
          </a:p>
        </p:txBody>
      </p:sp>
      <p:pic>
        <p:nvPicPr>
          <p:cNvPr id="5" name="Content Placeholder 4">
            <a:extLst>
              <a:ext uri="{FF2B5EF4-FFF2-40B4-BE49-F238E27FC236}">
                <a16:creationId xmlns="" xmlns:a16="http://schemas.microsoft.com/office/drawing/2014/main" id="{1AD67861-BB81-1095-E3EA-069A32F7348A}"/>
              </a:ext>
            </a:extLst>
          </p:cNvPr>
          <p:cNvPicPr>
            <a:picLocks noGrp="1" noChangeAspect="1"/>
          </p:cNvPicPr>
          <p:nvPr>
            <p:ph idx="1"/>
          </p:nvPr>
        </p:nvPicPr>
        <p:blipFill rotWithShape="1">
          <a:blip r:embed="rId2"/>
          <a:srcRect l="4381" t="23549" r="21376" b="15044"/>
          <a:stretch/>
        </p:blipFill>
        <p:spPr>
          <a:xfrm>
            <a:off x="755576" y="1412776"/>
            <a:ext cx="7931224" cy="3960440"/>
          </a:xfrm>
        </p:spPr>
      </p:pic>
    </p:spTree>
    <p:extLst>
      <p:ext uri="{BB962C8B-B14F-4D97-AF65-F5344CB8AC3E}">
        <p14:creationId xmlns:p14="http://schemas.microsoft.com/office/powerpoint/2010/main" val="12852768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699293-BC1A-2B2D-8AF3-89CD5FACFD4B}"/>
              </a:ext>
            </a:extLst>
          </p:cNvPr>
          <p:cNvSpPr>
            <a:spLocks noGrp="1"/>
          </p:cNvSpPr>
          <p:nvPr>
            <p:ph type="title"/>
          </p:nvPr>
        </p:nvSpPr>
        <p:spPr/>
        <p:txBody>
          <a:bodyPr>
            <a:normAutofit/>
          </a:bodyPr>
          <a:lstStyle/>
          <a:p>
            <a:r>
              <a:rPr lang="en-US" sz="3600" b="0" i="0" dirty="0">
                <a:solidFill>
                  <a:srgbClr val="273239"/>
                </a:solidFill>
                <a:effectLst/>
                <a:latin typeface="Times New Roman" panose="02020603050405020304" pitchFamily="18" charset="0"/>
                <a:cs typeface="Times New Roman" panose="02020603050405020304" pitchFamily="18" charset="0"/>
              </a:rPr>
              <a:t>Unformatted I/O functions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DEBCD3B9-CF37-B095-CF1F-63280192097B}"/>
              </a:ext>
            </a:extLst>
          </p:cNvPr>
          <p:cNvSpPr>
            <a:spLocks noGrp="1"/>
          </p:cNvSpPr>
          <p:nvPr>
            <p:ph idx="1"/>
          </p:nvPr>
        </p:nvSpPr>
        <p:spPr/>
        <p:txBody>
          <a:bodyPr>
            <a:normAutofit fontScale="92500" lnSpcReduction="10000"/>
          </a:bodyPr>
          <a:lstStyle/>
          <a:p>
            <a:pPr algn="just"/>
            <a:r>
              <a:rPr lang="en-US" sz="2400" b="0" i="0" dirty="0">
                <a:solidFill>
                  <a:srgbClr val="273239"/>
                </a:solidFill>
                <a:effectLst/>
                <a:latin typeface="Times New Roman" panose="02020603050405020304" pitchFamily="18" charset="0"/>
                <a:cs typeface="Times New Roman" panose="02020603050405020304" pitchFamily="18" charset="0"/>
              </a:rPr>
              <a:t>Unformatted I/O functions are used only for character data type or character array/string and cannot be used for any other datatype. </a:t>
            </a:r>
          </a:p>
          <a:p>
            <a:pPr algn="just"/>
            <a:r>
              <a:rPr lang="en-US" sz="2400" b="0" i="0" dirty="0">
                <a:solidFill>
                  <a:srgbClr val="273239"/>
                </a:solidFill>
                <a:effectLst/>
                <a:latin typeface="Times New Roman" panose="02020603050405020304" pitchFamily="18" charset="0"/>
                <a:cs typeface="Times New Roman" panose="02020603050405020304" pitchFamily="18" charset="0"/>
              </a:rPr>
              <a:t>These functions are used to read single input from the user at the console and it allows to display the value at the console</a:t>
            </a:r>
          </a:p>
          <a:p>
            <a:pPr algn="just"/>
            <a:r>
              <a:rPr lang="en-US" sz="2400" dirty="0">
                <a:latin typeface="Times New Roman" panose="02020603050405020304" pitchFamily="18" charset="0"/>
                <a:cs typeface="Times New Roman" panose="02020603050405020304" pitchFamily="18" charset="0"/>
              </a:rPr>
              <a:t>Cannot use format specifiers in these functions and hence, cannot format these functions according to our needs</a:t>
            </a:r>
          </a:p>
          <a:p>
            <a:pPr algn="just"/>
            <a:r>
              <a:rPr lang="en-US" sz="2400" dirty="0" err="1">
                <a:latin typeface="Times New Roman" panose="02020603050405020304" pitchFamily="18" charset="0"/>
                <a:cs typeface="Times New Roman" panose="02020603050405020304" pitchFamily="18" charset="0"/>
              </a:rPr>
              <a:t>Egs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getch</a:t>
            </a:r>
            <a:r>
              <a:rPr lang="en-US" sz="24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getche</a:t>
            </a:r>
            <a:r>
              <a:rPr lang="en-US" sz="20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getchar</a:t>
            </a:r>
            <a:r>
              <a:rPr lang="en-US" sz="2000" dirty="0">
                <a:latin typeface="Times New Roman" panose="02020603050405020304" pitchFamily="18" charset="0"/>
                <a:cs typeface="Times New Roman" panose="02020603050405020304" pitchFamily="18" charset="0"/>
              </a:rPr>
              <a:t>()</a:t>
            </a:r>
          </a:p>
          <a:p>
            <a:pPr lvl="1" algn="just"/>
            <a:r>
              <a:rPr lang="en-US" sz="2000" dirty="0" err="1">
                <a:latin typeface="Times New Roman" panose="02020603050405020304" pitchFamily="18" charset="0"/>
                <a:cs typeface="Times New Roman" panose="02020603050405020304" pitchFamily="18" charset="0"/>
              </a:rPr>
              <a:t>putchar</a:t>
            </a:r>
            <a:r>
              <a:rPr lang="en-US" sz="2000" dirty="0">
                <a:latin typeface="Times New Roman" panose="02020603050405020304" pitchFamily="18" charset="0"/>
                <a:cs typeface="Times New Roman" panose="02020603050405020304" pitchFamily="18" charset="0"/>
              </a:rPr>
              <a:t>()</a:t>
            </a:r>
          </a:p>
          <a:p>
            <a:pPr lvl="1" algn="just"/>
            <a:r>
              <a:rPr lang="en-US" sz="2000" dirty="0">
                <a:latin typeface="Times New Roman" panose="02020603050405020304" pitchFamily="18" charset="0"/>
                <a:cs typeface="Times New Roman" panose="02020603050405020304" pitchFamily="18" charset="0"/>
              </a:rPr>
              <a:t>gets()</a:t>
            </a:r>
          </a:p>
          <a:p>
            <a:pPr lvl="1" algn="just"/>
            <a:r>
              <a:rPr lang="en-US" sz="2000" dirty="0">
                <a:latin typeface="Times New Roman" panose="02020603050405020304" pitchFamily="18" charset="0"/>
                <a:cs typeface="Times New Roman" panose="02020603050405020304" pitchFamily="18" charset="0"/>
              </a:rPr>
              <a:t>puts()</a:t>
            </a:r>
          </a:p>
          <a:p>
            <a:pPr lvl="1" algn="just"/>
            <a:r>
              <a:rPr lang="en-US" sz="2000" dirty="0" err="1">
                <a:latin typeface="Times New Roman" panose="02020603050405020304" pitchFamily="18" charset="0"/>
                <a:cs typeface="Times New Roman" panose="02020603050405020304" pitchFamily="18" charset="0"/>
              </a:rPr>
              <a:t>putch</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10379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Fractional Form</a:t>
            </a:r>
          </a:p>
        </p:txBody>
      </p:sp>
      <p:sp>
        <p:nvSpPr>
          <p:cNvPr id="3" name="Content Placeholder 2"/>
          <p:cNvSpPr>
            <a:spLocks noGrp="1"/>
          </p:cNvSpPr>
          <p:nvPr>
            <p:ph idx="1"/>
          </p:nvPr>
        </p:nvSpPr>
        <p:spPr/>
        <p:txBody>
          <a:bodyPr>
            <a:normAutofit/>
          </a:bodyPr>
          <a:lstStyle/>
          <a:p>
            <a:pPr marL="0" indent="0">
              <a:buNone/>
            </a:pPr>
            <a:r>
              <a:rPr lang="en-IN" sz="2400" dirty="0"/>
              <a:t>Ex.:</a:t>
            </a:r>
          </a:p>
          <a:p>
            <a:r>
              <a:rPr lang="en-IN" sz="2400" dirty="0"/>
              <a:t>+325.34</a:t>
            </a:r>
          </a:p>
          <a:p>
            <a:r>
              <a:rPr lang="en-IN" sz="2400" dirty="0"/>
              <a:t>426.0</a:t>
            </a:r>
          </a:p>
          <a:p>
            <a:r>
              <a:rPr lang="en-IN" sz="2400" dirty="0"/>
              <a:t>-32.76</a:t>
            </a:r>
          </a:p>
          <a:p>
            <a:r>
              <a:rPr lang="en-IN" sz="2400" dirty="0"/>
              <a:t>-48.5792</a:t>
            </a:r>
          </a:p>
        </p:txBody>
      </p:sp>
    </p:spTree>
    <p:extLst>
      <p:ext uri="{BB962C8B-B14F-4D97-AF65-F5344CB8AC3E}">
        <p14:creationId xmlns:p14="http://schemas.microsoft.com/office/powerpoint/2010/main" val="423724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exponential Form</a:t>
            </a:r>
          </a:p>
        </p:txBody>
      </p:sp>
      <p:sp>
        <p:nvSpPr>
          <p:cNvPr id="3" name="Content Placeholder 2"/>
          <p:cNvSpPr>
            <a:spLocks noGrp="1"/>
          </p:cNvSpPr>
          <p:nvPr>
            <p:ph idx="1"/>
          </p:nvPr>
        </p:nvSpPr>
        <p:spPr/>
        <p:txBody>
          <a:bodyPr>
            <a:normAutofit/>
          </a:bodyPr>
          <a:lstStyle/>
          <a:p>
            <a:pPr marL="457200" indent="-457200">
              <a:buFont typeface="+mj-lt"/>
              <a:buAutoNum type="alphaLcParenR"/>
            </a:pPr>
            <a:r>
              <a:rPr lang="en-IN" sz="2400" dirty="0"/>
              <a:t>The mantissa part and the exponential part should be separated by a letter e.</a:t>
            </a:r>
          </a:p>
          <a:p>
            <a:pPr marL="457200" indent="-457200">
              <a:buFont typeface="+mj-lt"/>
              <a:buAutoNum type="alphaLcParenR"/>
            </a:pPr>
            <a:r>
              <a:rPr lang="en-IN" sz="2400" dirty="0"/>
              <a:t>The mantissa part may have a positive or negative sign. Default sign of mantissa part is positive.</a:t>
            </a:r>
          </a:p>
          <a:p>
            <a:pPr marL="457200" indent="-457200">
              <a:buFont typeface="+mj-lt"/>
              <a:buAutoNum type="alphaLcParenR"/>
            </a:pPr>
            <a:r>
              <a:rPr lang="en-IN" sz="2400" dirty="0"/>
              <a:t>The exponent must have at least one digit, which must be a positive or negative integer. Default sign is positive.</a:t>
            </a:r>
          </a:p>
          <a:p>
            <a:pPr marL="457200" indent="-457200">
              <a:buFont typeface="+mj-lt"/>
              <a:buAutoNum type="alphaLcParenR"/>
            </a:pPr>
            <a:r>
              <a:rPr lang="en-IN" sz="2400" dirty="0"/>
              <a:t>Range of real constants expressed in exponential form is          -3.4e38 to 3.4e38. </a:t>
            </a:r>
          </a:p>
        </p:txBody>
      </p:sp>
    </p:spTree>
    <p:extLst>
      <p:ext uri="{BB962C8B-B14F-4D97-AF65-F5344CB8AC3E}">
        <p14:creationId xmlns:p14="http://schemas.microsoft.com/office/powerpoint/2010/main" val="411694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exponential Form</a:t>
            </a:r>
          </a:p>
        </p:txBody>
      </p:sp>
      <p:sp>
        <p:nvSpPr>
          <p:cNvPr id="3" name="Content Placeholder 2"/>
          <p:cNvSpPr>
            <a:spLocks noGrp="1"/>
          </p:cNvSpPr>
          <p:nvPr>
            <p:ph idx="1"/>
          </p:nvPr>
        </p:nvSpPr>
        <p:spPr/>
        <p:txBody>
          <a:bodyPr>
            <a:normAutofit/>
          </a:bodyPr>
          <a:lstStyle/>
          <a:p>
            <a:pPr marL="0" indent="0">
              <a:buNone/>
            </a:pPr>
            <a:r>
              <a:rPr lang="en-IN" sz="2400" dirty="0"/>
              <a:t>Ex.: </a:t>
            </a:r>
          </a:p>
          <a:p>
            <a:r>
              <a:rPr lang="en-IN" sz="2400" b="1" dirty="0"/>
              <a:t>+3.2e-5=3.2 x 10</a:t>
            </a:r>
            <a:r>
              <a:rPr lang="en-IN" sz="2400" b="1" baseline="30000" dirty="0"/>
              <a:t>-5</a:t>
            </a:r>
            <a:r>
              <a:rPr lang="en-IN" sz="2400" b="1" dirty="0"/>
              <a:t> = 0.000032</a:t>
            </a:r>
          </a:p>
          <a:p>
            <a:r>
              <a:rPr lang="en-IN" sz="2400" b="1" dirty="0"/>
              <a:t>4.1e8=4.1 x 10</a:t>
            </a:r>
            <a:r>
              <a:rPr lang="en-IN" sz="2400" b="1" baseline="30000" dirty="0"/>
              <a:t>8</a:t>
            </a:r>
          </a:p>
          <a:p>
            <a:r>
              <a:rPr lang="en-IN" sz="2400" dirty="0"/>
              <a:t>-0.2e+3</a:t>
            </a:r>
          </a:p>
          <a:p>
            <a:r>
              <a:rPr lang="en-IN" sz="2400" dirty="0"/>
              <a:t>-3.2e-5</a:t>
            </a:r>
          </a:p>
        </p:txBody>
      </p:sp>
    </p:spTree>
    <p:extLst>
      <p:ext uri="{BB962C8B-B14F-4D97-AF65-F5344CB8AC3E}">
        <p14:creationId xmlns:p14="http://schemas.microsoft.com/office/powerpoint/2010/main" val="3887337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Constructing Character Constants</a:t>
            </a:r>
          </a:p>
        </p:txBody>
      </p:sp>
      <p:sp>
        <p:nvSpPr>
          <p:cNvPr id="3" name="Content Placeholder 2"/>
          <p:cNvSpPr>
            <a:spLocks noGrp="1"/>
          </p:cNvSpPr>
          <p:nvPr>
            <p:ph idx="1"/>
          </p:nvPr>
        </p:nvSpPr>
        <p:spPr/>
        <p:txBody>
          <a:bodyPr>
            <a:normAutofit/>
          </a:bodyPr>
          <a:lstStyle/>
          <a:p>
            <a:r>
              <a:rPr lang="en-IN" sz="2400" dirty="0"/>
              <a:t>A character constant is a single alphabet, a single digit or a single special symbol enclosed within single inverted commas. </a:t>
            </a:r>
          </a:p>
          <a:p>
            <a:r>
              <a:rPr lang="en-IN" sz="2400" dirty="0"/>
              <a:t>Both the inverted commas should point to the left.</a:t>
            </a:r>
          </a:p>
          <a:p>
            <a:r>
              <a:rPr lang="en-IN" sz="2400" dirty="0"/>
              <a:t>For example, ’A’ is a valid character constant whereas ‘A’ is not.</a:t>
            </a:r>
          </a:p>
          <a:p>
            <a:r>
              <a:rPr lang="en-IN" sz="2400" dirty="0"/>
              <a:t>The maximum length of a character constant can be 1 character.</a:t>
            </a:r>
          </a:p>
        </p:txBody>
      </p:sp>
    </p:spTree>
    <p:extLst>
      <p:ext uri="{BB962C8B-B14F-4D97-AF65-F5344CB8AC3E}">
        <p14:creationId xmlns:p14="http://schemas.microsoft.com/office/powerpoint/2010/main" val="192170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What is C?</a:t>
            </a:r>
          </a:p>
        </p:txBody>
      </p:sp>
      <p:sp>
        <p:nvSpPr>
          <p:cNvPr id="3" name="Content Placeholder 2"/>
          <p:cNvSpPr>
            <a:spLocks noGrp="1"/>
          </p:cNvSpPr>
          <p:nvPr>
            <p:ph idx="1"/>
          </p:nvPr>
        </p:nvSpPr>
        <p:spPr/>
        <p:txBody>
          <a:bodyPr>
            <a:normAutofit/>
          </a:bodyPr>
          <a:lstStyle/>
          <a:p>
            <a:r>
              <a:rPr lang="en-IN" sz="2400" dirty="0"/>
              <a:t>C is a programming language developed at </a:t>
            </a:r>
            <a:r>
              <a:rPr lang="en-IN" sz="2400" dirty="0" err="1"/>
              <a:t>AT</a:t>
            </a:r>
            <a:r>
              <a:rPr lang="en-IN" sz="2400" dirty="0"/>
              <a:t> &amp; T’s Bell Laboratories of USA in 1972. </a:t>
            </a:r>
          </a:p>
          <a:p>
            <a:r>
              <a:rPr lang="en-IN" sz="2400" dirty="0"/>
              <a:t>It was designed and written by a man named Dennis Ritchie. </a:t>
            </a:r>
          </a:p>
          <a:p>
            <a:r>
              <a:rPr lang="en-IN" sz="2400" dirty="0"/>
              <a:t>In the late seventies C began to replace the more familiar languages of that time like PL/I, ALGOL, etc. </a:t>
            </a:r>
          </a:p>
        </p:txBody>
      </p:sp>
    </p:spTree>
    <p:extLst>
      <p:ext uri="{BB962C8B-B14F-4D97-AF65-F5344CB8AC3E}">
        <p14:creationId xmlns:p14="http://schemas.microsoft.com/office/powerpoint/2010/main" val="1830612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r>
              <a:rPr lang="en-IN" sz="3200" dirty="0"/>
              <a:t>Rules for Constructing Character Constants</a:t>
            </a:r>
          </a:p>
        </p:txBody>
      </p:sp>
      <p:sp>
        <p:nvSpPr>
          <p:cNvPr id="3" name="Content Placeholder 2"/>
          <p:cNvSpPr>
            <a:spLocks noGrp="1"/>
          </p:cNvSpPr>
          <p:nvPr>
            <p:ph idx="1"/>
          </p:nvPr>
        </p:nvSpPr>
        <p:spPr/>
        <p:txBody>
          <a:bodyPr>
            <a:normAutofit/>
          </a:bodyPr>
          <a:lstStyle/>
          <a:p>
            <a:pPr marL="0" indent="0">
              <a:buNone/>
            </a:pPr>
            <a:r>
              <a:rPr lang="en-IN" sz="2400" dirty="0"/>
              <a:t>Ex.: </a:t>
            </a:r>
          </a:p>
          <a:p>
            <a:r>
              <a:rPr lang="en-IN" sz="2400" dirty="0"/>
              <a:t>'A'</a:t>
            </a:r>
          </a:p>
          <a:p>
            <a:r>
              <a:rPr lang="en-IN" sz="2400" dirty="0"/>
              <a:t>'I'</a:t>
            </a:r>
          </a:p>
          <a:p>
            <a:r>
              <a:rPr lang="en-IN" sz="2400" dirty="0"/>
              <a:t>'5'</a:t>
            </a:r>
          </a:p>
          <a:p>
            <a:r>
              <a:rPr lang="en-IN" sz="2400" dirty="0"/>
              <a:t>'='</a:t>
            </a:r>
          </a:p>
        </p:txBody>
      </p:sp>
    </p:spTree>
    <p:extLst>
      <p:ext uri="{BB962C8B-B14F-4D97-AF65-F5344CB8AC3E}">
        <p14:creationId xmlns:p14="http://schemas.microsoft.com/office/powerpoint/2010/main" val="358294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Rules for Constructing Variable Names</a:t>
            </a:r>
          </a:p>
        </p:txBody>
      </p:sp>
      <p:sp>
        <p:nvSpPr>
          <p:cNvPr id="3" name="Content Placeholder 2"/>
          <p:cNvSpPr>
            <a:spLocks noGrp="1"/>
          </p:cNvSpPr>
          <p:nvPr>
            <p:ph idx="1"/>
          </p:nvPr>
        </p:nvSpPr>
        <p:spPr/>
        <p:txBody>
          <a:bodyPr>
            <a:normAutofit/>
          </a:bodyPr>
          <a:lstStyle/>
          <a:p>
            <a:pPr marL="457200" indent="-457200">
              <a:buFont typeface="+mj-lt"/>
              <a:buAutoNum type="alphaLcParenR"/>
            </a:pPr>
            <a:r>
              <a:rPr lang="en-IN" sz="2400" dirty="0"/>
              <a:t>A variable name is any combination of 1 to 31 alphabets,</a:t>
            </a:r>
          </a:p>
          <a:p>
            <a:pPr marL="0" indent="0">
              <a:buNone/>
            </a:pPr>
            <a:r>
              <a:rPr lang="en-IN" sz="2400" dirty="0"/>
              <a:t>digits or underscores. </a:t>
            </a:r>
          </a:p>
          <a:p>
            <a:pPr marL="457200" indent="-457200">
              <a:buFont typeface="+mj-lt"/>
              <a:buAutoNum type="alphaLcParenR" startAt="2"/>
            </a:pPr>
            <a:r>
              <a:rPr lang="en-IN" sz="2400" dirty="0"/>
              <a:t>The first character in the variable name must be an alphabet or underscore.</a:t>
            </a:r>
          </a:p>
          <a:p>
            <a:pPr marL="457200" indent="-457200">
              <a:buFont typeface="+mj-lt"/>
              <a:buAutoNum type="alphaLcParenR" startAt="2"/>
            </a:pPr>
            <a:r>
              <a:rPr lang="en-IN" sz="2400" dirty="0"/>
              <a:t>No commas or blanks are allowed within a variable name.</a:t>
            </a:r>
          </a:p>
          <a:p>
            <a:pPr marL="457200" indent="-457200">
              <a:buFont typeface="+mj-lt"/>
              <a:buAutoNum type="alphaLcParenR" startAt="2"/>
            </a:pPr>
            <a:r>
              <a:rPr lang="en-IN" sz="2400" dirty="0"/>
              <a:t>No special symbol other than an underscore (as in </a:t>
            </a:r>
            <a:r>
              <a:rPr lang="en-IN" sz="2400" b="1" dirty="0" err="1"/>
              <a:t>gross_sal</a:t>
            </a:r>
            <a:r>
              <a:rPr lang="en-IN" sz="2400" dirty="0"/>
              <a:t>) can be used in a variable name.</a:t>
            </a:r>
          </a:p>
        </p:txBody>
      </p:sp>
    </p:spTree>
    <p:extLst>
      <p:ext uri="{BB962C8B-B14F-4D97-AF65-F5344CB8AC3E}">
        <p14:creationId xmlns:p14="http://schemas.microsoft.com/office/powerpoint/2010/main" val="128715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Rules for Constructing Variable Names</a:t>
            </a:r>
          </a:p>
        </p:txBody>
      </p:sp>
      <p:sp>
        <p:nvSpPr>
          <p:cNvPr id="3" name="Content Placeholder 2"/>
          <p:cNvSpPr>
            <a:spLocks noGrp="1"/>
          </p:cNvSpPr>
          <p:nvPr>
            <p:ph idx="1"/>
          </p:nvPr>
        </p:nvSpPr>
        <p:spPr/>
        <p:txBody>
          <a:bodyPr>
            <a:normAutofit/>
          </a:bodyPr>
          <a:lstStyle/>
          <a:p>
            <a:pPr marL="0" indent="0">
              <a:buNone/>
            </a:pPr>
            <a:r>
              <a:rPr lang="en-IN" sz="2400" dirty="0"/>
              <a:t>Ex.: </a:t>
            </a:r>
          </a:p>
          <a:p>
            <a:pPr marL="0" indent="0">
              <a:buNone/>
            </a:pPr>
            <a:r>
              <a:rPr lang="en-IN" sz="2400" dirty="0" err="1"/>
              <a:t>si_int</a:t>
            </a:r>
            <a:endParaRPr lang="en-IN" sz="2400" dirty="0"/>
          </a:p>
          <a:p>
            <a:pPr marL="0" indent="0">
              <a:buNone/>
            </a:pPr>
            <a:r>
              <a:rPr lang="en-IN" sz="2400" dirty="0" err="1"/>
              <a:t>m_hra</a:t>
            </a:r>
            <a:endParaRPr lang="en-IN" sz="2400" dirty="0"/>
          </a:p>
          <a:p>
            <a:pPr marL="0" indent="0">
              <a:buNone/>
            </a:pPr>
            <a:r>
              <a:rPr lang="en-IN" sz="2400" dirty="0"/>
              <a:t>pop_e_89</a:t>
            </a:r>
          </a:p>
        </p:txBody>
      </p:sp>
    </p:spTree>
    <p:extLst>
      <p:ext uri="{BB962C8B-B14F-4D97-AF65-F5344CB8AC3E}">
        <p14:creationId xmlns:p14="http://schemas.microsoft.com/office/powerpoint/2010/main" val="314853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Rules for Constructing Variable Names</a:t>
            </a:r>
          </a:p>
        </p:txBody>
      </p:sp>
      <p:sp>
        <p:nvSpPr>
          <p:cNvPr id="3" name="Content Placeholder 2"/>
          <p:cNvSpPr>
            <a:spLocks noGrp="1"/>
          </p:cNvSpPr>
          <p:nvPr>
            <p:ph idx="1"/>
          </p:nvPr>
        </p:nvSpPr>
        <p:spPr/>
        <p:txBody>
          <a:bodyPr>
            <a:normAutofit/>
          </a:bodyPr>
          <a:lstStyle/>
          <a:p>
            <a:pPr marL="0" indent="0">
              <a:buNone/>
            </a:pPr>
            <a:r>
              <a:rPr lang="en-IN" sz="2400" dirty="0"/>
              <a:t>Which of the following are invalid variable names and why?</a:t>
            </a:r>
          </a:p>
          <a:p>
            <a:pPr marL="457200" indent="-457200">
              <a:buFont typeface="+mj-lt"/>
              <a:buAutoNum type="arabicParenR"/>
            </a:pPr>
            <a:r>
              <a:rPr lang="en-IN" sz="2400" dirty="0"/>
              <a:t>BASICSALARY </a:t>
            </a:r>
          </a:p>
          <a:p>
            <a:pPr marL="457200" indent="-457200">
              <a:buFont typeface="+mj-lt"/>
              <a:buAutoNum type="arabicParenR"/>
            </a:pPr>
            <a:r>
              <a:rPr lang="en-IN" sz="2400" dirty="0"/>
              <a:t>_basic </a:t>
            </a:r>
          </a:p>
          <a:p>
            <a:pPr marL="457200" indent="-457200">
              <a:buFont typeface="+mj-lt"/>
              <a:buAutoNum type="arabicParenR"/>
            </a:pPr>
            <a:r>
              <a:rPr lang="en-IN" sz="2400" dirty="0"/>
              <a:t>basic-</a:t>
            </a:r>
            <a:r>
              <a:rPr lang="en-IN" sz="2400" dirty="0" err="1"/>
              <a:t>hra</a:t>
            </a:r>
            <a:endParaRPr lang="en-IN" sz="2400" dirty="0"/>
          </a:p>
          <a:p>
            <a:pPr marL="457200" indent="-457200">
              <a:buFont typeface="+mj-lt"/>
              <a:buAutoNum type="arabicParenR"/>
            </a:pPr>
            <a:r>
              <a:rPr lang="en-IN" sz="2400" dirty="0"/>
              <a:t>#MEAN </a:t>
            </a:r>
          </a:p>
          <a:p>
            <a:pPr marL="457200" indent="-457200">
              <a:buFont typeface="+mj-lt"/>
              <a:buAutoNum type="arabicParenR"/>
            </a:pPr>
            <a:r>
              <a:rPr lang="en-IN" sz="2400" dirty="0"/>
              <a:t>group. </a:t>
            </a:r>
          </a:p>
          <a:p>
            <a:pPr marL="457200" indent="-457200">
              <a:buFont typeface="+mj-lt"/>
              <a:buAutoNum type="arabicParenR"/>
            </a:pPr>
            <a:r>
              <a:rPr lang="en-IN" sz="2400" dirty="0"/>
              <a:t>422</a:t>
            </a:r>
          </a:p>
          <a:p>
            <a:pPr marL="457200" indent="-457200">
              <a:buFont typeface="+mj-lt"/>
              <a:buAutoNum type="arabicParenR"/>
            </a:pPr>
            <a:r>
              <a:rPr lang="en-IN" sz="2400" dirty="0"/>
              <a:t>population in 2006 </a:t>
            </a:r>
          </a:p>
          <a:p>
            <a:pPr marL="457200" indent="-457200">
              <a:buFont typeface="+mj-lt"/>
              <a:buAutoNum type="arabicParenR"/>
            </a:pPr>
            <a:r>
              <a:rPr lang="en-IN" sz="2400" dirty="0"/>
              <a:t>over time </a:t>
            </a:r>
          </a:p>
        </p:txBody>
      </p:sp>
    </p:spTree>
    <p:extLst>
      <p:ext uri="{BB962C8B-B14F-4D97-AF65-F5344CB8AC3E}">
        <p14:creationId xmlns:p14="http://schemas.microsoft.com/office/powerpoint/2010/main" val="255199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Rules for Constructing Variable Names</a:t>
            </a:r>
          </a:p>
        </p:txBody>
      </p:sp>
      <p:sp>
        <p:nvSpPr>
          <p:cNvPr id="3" name="Content Placeholder 2"/>
          <p:cNvSpPr>
            <a:spLocks noGrp="1"/>
          </p:cNvSpPr>
          <p:nvPr>
            <p:ph idx="1"/>
          </p:nvPr>
        </p:nvSpPr>
        <p:spPr/>
        <p:txBody>
          <a:bodyPr>
            <a:normAutofit/>
          </a:bodyPr>
          <a:lstStyle/>
          <a:p>
            <a:pPr marL="0" indent="0">
              <a:buNone/>
            </a:pPr>
            <a:r>
              <a:rPr lang="en-IN" sz="2400" dirty="0"/>
              <a:t>Which of the following are invalid variable names and why?</a:t>
            </a:r>
          </a:p>
          <a:p>
            <a:pPr marL="457200" indent="-457200">
              <a:buFont typeface="+mj-lt"/>
              <a:buAutoNum type="arabicParenR" startAt="9"/>
            </a:pPr>
            <a:r>
              <a:rPr lang="en-IN" sz="2400" dirty="0" err="1"/>
              <a:t>mindovermatter</a:t>
            </a:r>
            <a:endParaRPr lang="en-IN" sz="2400" dirty="0"/>
          </a:p>
          <a:p>
            <a:pPr marL="457200" indent="-457200">
              <a:buFont typeface="+mj-lt"/>
              <a:buAutoNum type="arabicParenR" startAt="9"/>
            </a:pPr>
            <a:r>
              <a:rPr lang="en-IN" sz="2400" dirty="0"/>
              <a:t>FLOAT </a:t>
            </a:r>
          </a:p>
          <a:p>
            <a:pPr marL="457200" indent="-457200">
              <a:buFont typeface="+mj-lt"/>
              <a:buAutoNum type="arabicParenR" startAt="9"/>
            </a:pPr>
            <a:r>
              <a:rPr lang="en-IN" sz="2400" dirty="0" err="1"/>
              <a:t>hELLO</a:t>
            </a:r>
            <a:r>
              <a:rPr lang="en-IN" sz="2400" dirty="0"/>
              <a:t> </a:t>
            </a:r>
          </a:p>
          <a:p>
            <a:pPr marL="457200" indent="-457200">
              <a:buFont typeface="+mj-lt"/>
              <a:buAutoNum type="arabicParenR" startAt="9"/>
            </a:pPr>
            <a:r>
              <a:rPr lang="en-IN" sz="2400" dirty="0"/>
              <a:t>queue.</a:t>
            </a:r>
          </a:p>
          <a:p>
            <a:pPr marL="457200" indent="-457200">
              <a:buFont typeface="+mj-lt"/>
              <a:buAutoNum type="arabicParenR" startAt="9"/>
            </a:pPr>
            <a:r>
              <a:rPr lang="en-IN" sz="2400" dirty="0" err="1"/>
              <a:t>team’svictory</a:t>
            </a:r>
            <a:r>
              <a:rPr lang="en-IN" sz="2400" dirty="0"/>
              <a:t> </a:t>
            </a:r>
          </a:p>
          <a:p>
            <a:pPr marL="457200" indent="-457200">
              <a:buFont typeface="+mj-lt"/>
              <a:buAutoNum type="arabicParenR" startAt="9"/>
            </a:pPr>
            <a:r>
              <a:rPr lang="en-IN" sz="2400" dirty="0"/>
              <a:t>Plot # 3 </a:t>
            </a:r>
          </a:p>
          <a:p>
            <a:pPr marL="457200" indent="-457200">
              <a:buFont typeface="+mj-lt"/>
              <a:buAutoNum type="arabicParenR" startAt="9"/>
            </a:pPr>
            <a:r>
              <a:rPr lang="en-IN" sz="2400" dirty="0"/>
              <a:t>2015_DDay</a:t>
            </a:r>
          </a:p>
        </p:txBody>
      </p:sp>
    </p:spTree>
    <p:extLst>
      <p:ext uri="{BB962C8B-B14F-4D97-AF65-F5344CB8AC3E}">
        <p14:creationId xmlns:p14="http://schemas.microsoft.com/office/powerpoint/2010/main" val="391618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 Keywords</a:t>
            </a:r>
            <a:endParaRPr lang="en-IN" dirty="0"/>
          </a:p>
        </p:txBody>
      </p:sp>
      <p:sp>
        <p:nvSpPr>
          <p:cNvPr id="3" name="Content Placeholder 2"/>
          <p:cNvSpPr>
            <a:spLocks noGrp="1"/>
          </p:cNvSpPr>
          <p:nvPr>
            <p:ph idx="1"/>
          </p:nvPr>
        </p:nvSpPr>
        <p:spPr/>
        <p:txBody>
          <a:bodyPr>
            <a:normAutofit/>
          </a:bodyPr>
          <a:lstStyle/>
          <a:p>
            <a:r>
              <a:rPr lang="en-IN" sz="2400" dirty="0"/>
              <a:t>Keywords are the words whose meaning has already been explained to the C compiler </a:t>
            </a:r>
          </a:p>
          <a:p>
            <a:r>
              <a:rPr lang="en-IN" sz="2400" dirty="0"/>
              <a:t>The keywords </a:t>
            </a:r>
            <a:r>
              <a:rPr lang="en-IN" sz="2400" b="1" dirty="0"/>
              <a:t>cannot </a:t>
            </a:r>
            <a:r>
              <a:rPr lang="en-IN" sz="2400" dirty="0"/>
              <a:t>be used as variable names </a:t>
            </a:r>
          </a:p>
          <a:p>
            <a:r>
              <a:rPr lang="en-IN" sz="2400" dirty="0"/>
              <a:t>If we do so we are trying to assign a new meaning to the keyword, which is not allowed by the computer.</a:t>
            </a:r>
          </a:p>
          <a:p>
            <a:r>
              <a:rPr lang="en-IN" sz="2400" dirty="0"/>
              <a:t>The keywords are also called ‘Reserved words’.</a:t>
            </a:r>
          </a:p>
          <a:p>
            <a:r>
              <a:rPr lang="en-IN" sz="2400" dirty="0"/>
              <a:t>There are only 32 keywords available in C.</a:t>
            </a:r>
          </a:p>
        </p:txBody>
      </p:sp>
    </p:spTree>
    <p:extLst>
      <p:ext uri="{BB962C8B-B14F-4D97-AF65-F5344CB8AC3E}">
        <p14:creationId xmlns:p14="http://schemas.microsoft.com/office/powerpoint/2010/main" val="333935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 Keywords</a:t>
            </a:r>
            <a:endParaRPr lang="en-IN"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4321" t="34131" r="29520" b="39849"/>
          <a:stretch/>
        </p:blipFill>
        <p:spPr bwMode="auto">
          <a:xfrm>
            <a:off x="827584" y="1988840"/>
            <a:ext cx="7128792"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944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 Program 1</a:t>
            </a:r>
            <a:endParaRPr lang="en-IN" dirty="0"/>
          </a:p>
        </p:txBody>
      </p:sp>
      <p:sp>
        <p:nvSpPr>
          <p:cNvPr id="3" name="Content Placeholder 2"/>
          <p:cNvSpPr>
            <a:spLocks noGrp="1"/>
          </p:cNvSpPr>
          <p:nvPr>
            <p:ph idx="1"/>
          </p:nvPr>
        </p:nvSpPr>
        <p:spPr>
          <a:ln cmpd="thickThin"/>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pPr marL="0" indent="0">
              <a:buNone/>
            </a:pPr>
            <a:r>
              <a:rPr lang="en-IN" sz="2400" b="1" dirty="0"/>
              <a:t>/* Calculation of simple interest */</a:t>
            </a:r>
          </a:p>
          <a:p>
            <a:pPr marL="0" indent="0">
              <a:buNone/>
            </a:pPr>
            <a:r>
              <a:rPr lang="en-IN" sz="2400" b="1" dirty="0"/>
              <a:t>/* Author </a:t>
            </a:r>
            <a:r>
              <a:rPr lang="en-IN" sz="2400" b="1" dirty="0" err="1"/>
              <a:t>gekay</a:t>
            </a:r>
            <a:r>
              <a:rPr lang="en-IN" sz="2400" b="1" dirty="0"/>
              <a:t> Date: 25/05/20018 */</a:t>
            </a:r>
          </a:p>
          <a:p>
            <a:pPr marL="0" indent="0">
              <a:buNone/>
            </a:pPr>
            <a:r>
              <a:rPr lang="en-IN" sz="2400" b="1" dirty="0"/>
              <a:t>main( )</a:t>
            </a:r>
          </a:p>
          <a:p>
            <a:pPr marL="0" indent="0">
              <a:buNone/>
            </a:pPr>
            <a:r>
              <a:rPr lang="en-IN" sz="2400" b="1" dirty="0"/>
              <a:t>{</a:t>
            </a:r>
          </a:p>
          <a:p>
            <a:pPr marL="0" indent="0">
              <a:buNone/>
            </a:pPr>
            <a:r>
              <a:rPr lang="en-IN" sz="2400" b="1" dirty="0" err="1"/>
              <a:t>int</a:t>
            </a:r>
            <a:r>
              <a:rPr lang="en-IN" sz="2400" b="1" dirty="0"/>
              <a:t> p, n ;</a:t>
            </a:r>
          </a:p>
          <a:p>
            <a:pPr marL="0" indent="0">
              <a:buNone/>
            </a:pPr>
            <a:r>
              <a:rPr lang="en-IN" sz="2400" b="1" dirty="0"/>
              <a:t>float r, </a:t>
            </a:r>
            <a:r>
              <a:rPr lang="en-IN" sz="2400" b="1" dirty="0" err="1"/>
              <a:t>si</a:t>
            </a:r>
            <a:r>
              <a:rPr lang="en-IN" sz="2400" b="1" dirty="0"/>
              <a:t> ;</a:t>
            </a:r>
          </a:p>
          <a:p>
            <a:pPr marL="0" indent="0">
              <a:buNone/>
            </a:pPr>
            <a:r>
              <a:rPr lang="en-IN" sz="2400" b="1" dirty="0"/>
              <a:t>p = 1000 ;</a:t>
            </a:r>
          </a:p>
          <a:p>
            <a:pPr marL="0" indent="0">
              <a:buNone/>
            </a:pPr>
            <a:r>
              <a:rPr lang="en-IN" sz="2400" b="1" dirty="0"/>
              <a:t>n = 3 ;</a:t>
            </a:r>
          </a:p>
          <a:p>
            <a:pPr marL="0" indent="0">
              <a:buNone/>
            </a:pPr>
            <a:r>
              <a:rPr lang="en-IN" sz="2400" b="1" dirty="0"/>
              <a:t>r = 8.5 ;</a:t>
            </a:r>
          </a:p>
          <a:p>
            <a:pPr marL="0" indent="0">
              <a:buNone/>
            </a:pPr>
            <a:r>
              <a:rPr lang="en-IN" sz="2400" b="1" dirty="0"/>
              <a:t>/* formula for simple interest */</a:t>
            </a:r>
          </a:p>
          <a:p>
            <a:pPr marL="0" indent="0">
              <a:buNone/>
            </a:pPr>
            <a:r>
              <a:rPr lang="pt-BR" sz="2400" b="1" dirty="0"/>
              <a:t>si = p * n * r / 100 ;</a:t>
            </a:r>
          </a:p>
          <a:p>
            <a:pPr marL="0" indent="0">
              <a:buNone/>
            </a:pPr>
            <a:r>
              <a:rPr lang="en-IN" sz="2400" b="1" dirty="0" err="1"/>
              <a:t>printf</a:t>
            </a:r>
            <a:r>
              <a:rPr lang="en-IN" sz="2400" b="1" dirty="0"/>
              <a:t> ( "%f" , </a:t>
            </a:r>
            <a:r>
              <a:rPr lang="en-IN" sz="2400" b="1" dirty="0" err="1"/>
              <a:t>si</a:t>
            </a:r>
            <a:r>
              <a:rPr lang="en-IN" sz="2400" b="1" dirty="0"/>
              <a:t> ) ;</a:t>
            </a:r>
          </a:p>
          <a:p>
            <a:pPr marL="0" indent="0">
              <a:buNone/>
            </a:pPr>
            <a:r>
              <a:rPr lang="en-IN" sz="2400" b="1" dirty="0"/>
              <a:t>}</a:t>
            </a:r>
          </a:p>
        </p:txBody>
      </p:sp>
    </p:spTree>
    <p:extLst>
      <p:ext uri="{BB962C8B-B14F-4D97-AF65-F5344CB8AC3E}">
        <p14:creationId xmlns:p14="http://schemas.microsoft.com/office/powerpoint/2010/main" val="452208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Comments</a:t>
            </a:r>
            <a:endParaRPr lang="en-IN" dirty="0"/>
          </a:p>
        </p:txBody>
      </p:sp>
      <p:sp>
        <p:nvSpPr>
          <p:cNvPr id="3" name="Content Placeholder 2"/>
          <p:cNvSpPr>
            <a:spLocks noGrp="1"/>
          </p:cNvSpPr>
          <p:nvPr>
            <p:ph idx="1"/>
          </p:nvPr>
        </p:nvSpPr>
        <p:spPr/>
        <p:txBody>
          <a:bodyPr>
            <a:normAutofit/>
          </a:bodyPr>
          <a:lstStyle/>
          <a:p>
            <a:r>
              <a:rPr lang="en-IN" sz="2400" dirty="0"/>
              <a:t>Comment about the program should be enclosed within /* */.</a:t>
            </a:r>
          </a:p>
          <a:p>
            <a:r>
              <a:rPr lang="en-IN" sz="2400" dirty="0"/>
              <a:t>For example, the first two statements in our program are comments.</a:t>
            </a:r>
          </a:p>
          <a:p>
            <a:endParaRPr lang="en-IN" sz="2400" dirty="0"/>
          </a:p>
        </p:txBody>
      </p:sp>
    </p:spTree>
    <p:extLst>
      <p:ext uri="{BB962C8B-B14F-4D97-AF65-F5344CB8AC3E}">
        <p14:creationId xmlns:p14="http://schemas.microsoft.com/office/powerpoint/2010/main" val="225587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Comments</a:t>
            </a:r>
            <a:endParaRPr lang="en-IN" dirty="0"/>
          </a:p>
        </p:txBody>
      </p:sp>
      <p:sp>
        <p:nvSpPr>
          <p:cNvPr id="3" name="Content Placeholder 2"/>
          <p:cNvSpPr>
            <a:spLocks noGrp="1"/>
          </p:cNvSpPr>
          <p:nvPr>
            <p:ph idx="1"/>
          </p:nvPr>
        </p:nvSpPr>
        <p:spPr/>
        <p:txBody>
          <a:bodyPr>
            <a:normAutofit/>
          </a:bodyPr>
          <a:lstStyle/>
          <a:p>
            <a:r>
              <a:rPr lang="en-IN" sz="2400" dirty="0"/>
              <a:t>Though comments are not necessary, it is a good practice to begin a program with a comment indicating the purpose of the program, its author and the date on which the program was written.</a:t>
            </a:r>
          </a:p>
        </p:txBody>
      </p:sp>
    </p:spTree>
    <p:extLst>
      <p:ext uri="{BB962C8B-B14F-4D97-AF65-F5344CB8AC3E}">
        <p14:creationId xmlns:p14="http://schemas.microsoft.com/office/powerpoint/2010/main" val="87346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What is C?</a:t>
            </a:r>
          </a:p>
        </p:txBody>
      </p:sp>
      <p:sp>
        <p:nvSpPr>
          <p:cNvPr id="3" name="Content Placeholder 2"/>
          <p:cNvSpPr>
            <a:spLocks noGrp="1"/>
          </p:cNvSpPr>
          <p:nvPr>
            <p:ph idx="1"/>
          </p:nvPr>
        </p:nvSpPr>
        <p:spPr/>
        <p:txBody>
          <a:bodyPr>
            <a:normAutofit/>
          </a:bodyPr>
          <a:lstStyle/>
          <a:p>
            <a:r>
              <a:rPr lang="en-IN" sz="2400" dirty="0"/>
              <a:t>No one pushed C. It wasn’t made the ‘official’ Bell Labs language. Thus, without any advertisement C’s reputation spread and its pool of users grew. </a:t>
            </a:r>
          </a:p>
          <a:p>
            <a:r>
              <a:rPr lang="en-IN" sz="2400" dirty="0"/>
              <a:t>Ritchie seems to have been rather surprised that so many programmers preferred C to older languages like FORTRAN or PL/I, or the newer ones like Pascal and APL. But, that's what happened.</a:t>
            </a:r>
          </a:p>
        </p:txBody>
      </p:sp>
    </p:spTree>
    <p:extLst>
      <p:ext uri="{BB962C8B-B14F-4D97-AF65-F5344CB8AC3E}">
        <p14:creationId xmlns:p14="http://schemas.microsoft.com/office/powerpoint/2010/main" val="776917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Comments</a:t>
            </a:r>
            <a:endParaRPr lang="en-IN" dirty="0"/>
          </a:p>
        </p:txBody>
      </p:sp>
      <p:sp>
        <p:nvSpPr>
          <p:cNvPr id="3" name="Content Placeholder 2"/>
          <p:cNvSpPr>
            <a:spLocks noGrp="1"/>
          </p:cNvSpPr>
          <p:nvPr>
            <p:ph idx="1"/>
          </p:nvPr>
        </p:nvSpPr>
        <p:spPr/>
        <p:txBody>
          <a:bodyPr>
            <a:normAutofit/>
          </a:bodyPr>
          <a:lstStyle/>
          <a:p>
            <a:r>
              <a:rPr lang="en-IN" sz="2400" dirty="0"/>
              <a:t>Any number of comments can be written at any place in the program.</a:t>
            </a:r>
          </a:p>
          <a:p>
            <a:endParaRPr lang="en-IN" sz="2400" dirty="0"/>
          </a:p>
          <a:p>
            <a:r>
              <a:rPr lang="pt-BR" sz="2400" dirty="0"/>
              <a:t>/* formula */ si = p * n * r / 100 ;</a:t>
            </a:r>
          </a:p>
          <a:p>
            <a:r>
              <a:rPr lang="pt-BR" sz="2400" dirty="0"/>
              <a:t>si = p * n * r / 100 ; /* formula */</a:t>
            </a:r>
          </a:p>
          <a:p>
            <a:r>
              <a:rPr lang="pt-BR" sz="2400" dirty="0"/>
              <a:t>si = p * n * r / /* formula */ 100 ;</a:t>
            </a:r>
            <a:endParaRPr lang="en-IN" sz="2400" dirty="0"/>
          </a:p>
        </p:txBody>
      </p:sp>
    </p:spTree>
    <p:extLst>
      <p:ext uri="{BB962C8B-B14F-4D97-AF65-F5344CB8AC3E}">
        <p14:creationId xmlns:p14="http://schemas.microsoft.com/office/powerpoint/2010/main" val="387594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Comments</a:t>
            </a:r>
            <a:endParaRPr lang="en-IN" dirty="0"/>
          </a:p>
        </p:txBody>
      </p:sp>
      <p:sp>
        <p:nvSpPr>
          <p:cNvPr id="3" name="Content Placeholder 2"/>
          <p:cNvSpPr>
            <a:spLocks noGrp="1"/>
          </p:cNvSpPr>
          <p:nvPr>
            <p:ph idx="1"/>
          </p:nvPr>
        </p:nvSpPr>
        <p:spPr/>
        <p:txBody>
          <a:bodyPr>
            <a:normAutofit/>
          </a:bodyPr>
          <a:lstStyle/>
          <a:p>
            <a:r>
              <a:rPr lang="en-IN" sz="2400" dirty="0"/>
              <a:t>Sometimes it is not so obvious as to what a particular statement in a program accomplishes. </a:t>
            </a:r>
          </a:p>
          <a:p>
            <a:r>
              <a:rPr lang="en-IN" sz="2400" dirty="0"/>
              <a:t>At such times it is worthwhile mentioning the purpose of the statement (or a set of statements) using a comment. </a:t>
            </a:r>
          </a:p>
          <a:p>
            <a:pPr marL="0" indent="0">
              <a:buNone/>
            </a:pPr>
            <a:endParaRPr lang="en-IN" sz="2400" dirty="0"/>
          </a:p>
          <a:p>
            <a:pPr marL="0" indent="0">
              <a:buNone/>
            </a:pPr>
            <a:r>
              <a:rPr lang="en-IN" sz="2400" dirty="0"/>
              <a:t>For example:</a:t>
            </a:r>
          </a:p>
          <a:p>
            <a:pPr marL="0" indent="0">
              <a:buNone/>
            </a:pPr>
            <a:r>
              <a:rPr lang="en-IN" sz="2400" dirty="0"/>
              <a:t>/* formula for simple interest */</a:t>
            </a:r>
          </a:p>
          <a:p>
            <a:pPr marL="0" indent="0">
              <a:buNone/>
            </a:pPr>
            <a:r>
              <a:rPr lang="pt-BR" sz="2400" dirty="0"/>
              <a:t>si = p * n * r / 100 ;</a:t>
            </a:r>
            <a:endParaRPr lang="en-IN" sz="2400" dirty="0"/>
          </a:p>
        </p:txBody>
      </p:sp>
    </p:spTree>
    <p:extLst>
      <p:ext uri="{BB962C8B-B14F-4D97-AF65-F5344CB8AC3E}">
        <p14:creationId xmlns:p14="http://schemas.microsoft.com/office/powerpoint/2010/main" val="3302021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Comments</a:t>
            </a:r>
            <a:endParaRPr lang="en-IN" dirty="0"/>
          </a:p>
        </p:txBody>
      </p:sp>
      <p:sp>
        <p:nvSpPr>
          <p:cNvPr id="3" name="Content Placeholder 2"/>
          <p:cNvSpPr>
            <a:spLocks noGrp="1"/>
          </p:cNvSpPr>
          <p:nvPr>
            <p:ph idx="1"/>
          </p:nvPr>
        </p:nvSpPr>
        <p:spPr/>
        <p:txBody>
          <a:bodyPr>
            <a:normAutofit/>
          </a:bodyPr>
          <a:lstStyle/>
          <a:p>
            <a:r>
              <a:rPr lang="en-IN" sz="2400" dirty="0"/>
              <a:t>Often programmers seem to ignore writing of comments. </a:t>
            </a:r>
          </a:p>
          <a:p>
            <a:r>
              <a:rPr lang="en-IN" sz="2400" dirty="0"/>
              <a:t>But when a team is building big software well commented code is almost essential for other team members to understand it.</a:t>
            </a:r>
          </a:p>
        </p:txBody>
      </p:sp>
    </p:spTree>
    <p:extLst>
      <p:ext uri="{BB962C8B-B14F-4D97-AF65-F5344CB8AC3E}">
        <p14:creationId xmlns:p14="http://schemas.microsoft.com/office/powerpoint/2010/main" val="2885422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a:t>
            </a:r>
            <a:endParaRPr lang="en-IN" dirty="0"/>
          </a:p>
        </p:txBody>
      </p:sp>
      <p:sp>
        <p:nvSpPr>
          <p:cNvPr id="3" name="Content Placeholder 2"/>
          <p:cNvSpPr>
            <a:spLocks noGrp="1"/>
          </p:cNvSpPr>
          <p:nvPr>
            <p:ph idx="1"/>
          </p:nvPr>
        </p:nvSpPr>
        <p:spPr/>
        <p:txBody>
          <a:bodyPr>
            <a:normAutofit/>
          </a:bodyPr>
          <a:lstStyle/>
          <a:p>
            <a:r>
              <a:rPr lang="en-IN" sz="2400" b="1" dirty="0"/>
              <a:t>main( ) </a:t>
            </a:r>
            <a:r>
              <a:rPr lang="en-IN" sz="2400" dirty="0"/>
              <a:t>is a collective name given to a set of statements. </a:t>
            </a:r>
          </a:p>
          <a:p>
            <a:r>
              <a:rPr lang="en-IN" sz="2400" dirty="0"/>
              <a:t>This name has to be </a:t>
            </a:r>
            <a:r>
              <a:rPr lang="en-IN" sz="2400" b="1" dirty="0"/>
              <a:t>main( )</a:t>
            </a:r>
            <a:r>
              <a:rPr lang="en-IN" sz="2400" dirty="0"/>
              <a:t>, it cannot be anything else. </a:t>
            </a:r>
          </a:p>
          <a:p>
            <a:r>
              <a:rPr lang="en-IN" sz="2400" dirty="0"/>
              <a:t>Technically speaking </a:t>
            </a:r>
            <a:r>
              <a:rPr lang="en-IN" sz="2400" b="1" dirty="0"/>
              <a:t>main( ) </a:t>
            </a:r>
            <a:r>
              <a:rPr lang="en-IN" sz="2400" dirty="0"/>
              <a:t>is a function. </a:t>
            </a:r>
          </a:p>
          <a:p>
            <a:r>
              <a:rPr lang="en-IN" sz="2400" dirty="0"/>
              <a:t>Every function has a pair of parentheses </a:t>
            </a:r>
            <a:r>
              <a:rPr lang="en-IN" sz="2400" b="1" dirty="0"/>
              <a:t>( ) </a:t>
            </a:r>
            <a:r>
              <a:rPr lang="en-IN" sz="2400" dirty="0"/>
              <a:t>associated with it.</a:t>
            </a:r>
          </a:p>
          <a:p>
            <a:endParaRPr lang="en-IN" sz="2400" dirty="0"/>
          </a:p>
        </p:txBody>
      </p:sp>
    </p:spTree>
    <p:extLst>
      <p:ext uri="{BB962C8B-B14F-4D97-AF65-F5344CB8AC3E}">
        <p14:creationId xmlns:p14="http://schemas.microsoft.com/office/powerpoint/2010/main" val="294365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a:t>main()</a:t>
            </a:r>
            <a:endParaRPr lang="en-IN" dirty="0"/>
          </a:p>
        </p:txBody>
      </p:sp>
      <p:sp>
        <p:nvSpPr>
          <p:cNvPr id="3" name="Content Placeholder 2"/>
          <p:cNvSpPr>
            <a:spLocks noGrp="1"/>
          </p:cNvSpPr>
          <p:nvPr>
            <p:ph idx="1"/>
          </p:nvPr>
        </p:nvSpPr>
        <p:spPr/>
        <p:txBody>
          <a:bodyPr>
            <a:normAutofit/>
          </a:bodyPr>
          <a:lstStyle/>
          <a:p>
            <a:r>
              <a:rPr lang="en-IN" sz="2400" dirty="0"/>
              <a:t>All statements that belong to </a:t>
            </a:r>
            <a:r>
              <a:rPr lang="en-IN" sz="2400" b="1" dirty="0"/>
              <a:t>main( ) </a:t>
            </a:r>
            <a:r>
              <a:rPr lang="en-IN" sz="2400" dirty="0"/>
              <a:t>are enclosed within a pair of braces { }.</a:t>
            </a:r>
          </a:p>
          <a:p>
            <a:pPr marL="0" indent="0">
              <a:buNone/>
            </a:pPr>
            <a:endParaRPr lang="en-IN" sz="2400" dirty="0"/>
          </a:p>
          <a:p>
            <a:pPr marL="0" indent="0">
              <a:buNone/>
            </a:pPr>
            <a:r>
              <a:rPr lang="en-IN" sz="2400" dirty="0"/>
              <a:t>main( )</a:t>
            </a:r>
          </a:p>
          <a:p>
            <a:pPr marL="0" indent="0">
              <a:buNone/>
            </a:pPr>
            <a:r>
              <a:rPr lang="en-IN" sz="2400" dirty="0"/>
              <a:t>{</a:t>
            </a:r>
          </a:p>
          <a:p>
            <a:pPr marL="0" indent="0">
              <a:buNone/>
            </a:pPr>
            <a:r>
              <a:rPr lang="en-IN" sz="2400" dirty="0"/>
              <a:t>statement 1 ;</a:t>
            </a:r>
          </a:p>
          <a:p>
            <a:pPr marL="0" indent="0">
              <a:buNone/>
            </a:pPr>
            <a:r>
              <a:rPr lang="en-IN" sz="2400" dirty="0"/>
              <a:t>statement 2 ;</a:t>
            </a:r>
          </a:p>
          <a:p>
            <a:pPr marL="0" indent="0">
              <a:buNone/>
            </a:pPr>
            <a:r>
              <a:rPr lang="en-IN" sz="2400" dirty="0"/>
              <a:t>statement 3 ;</a:t>
            </a:r>
          </a:p>
          <a:p>
            <a:pPr marL="0" indent="0">
              <a:buNone/>
            </a:pPr>
            <a:r>
              <a:rPr lang="en-IN" sz="2400" dirty="0"/>
              <a:t>}</a:t>
            </a:r>
          </a:p>
        </p:txBody>
      </p:sp>
    </p:spTree>
    <p:extLst>
      <p:ext uri="{BB962C8B-B14F-4D97-AF65-F5344CB8AC3E}">
        <p14:creationId xmlns:p14="http://schemas.microsoft.com/office/powerpoint/2010/main" val="230136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Variable Declaration</a:t>
            </a:r>
            <a:endParaRPr lang="en-IN" dirty="0"/>
          </a:p>
        </p:txBody>
      </p:sp>
      <p:sp>
        <p:nvSpPr>
          <p:cNvPr id="3" name="Content Placeholder 2"/>
          <p:cNvSpPr>
            <a:spLocks noGrp="1"/>
          </p:cNvSpPr>
          <p:nvPr>
            <p:ph idx="1"/>
          </p:nvPr>
        </p:nvSpPr>
        <p:spPr/>
        <p:txBody>
          <a:bodyPr>
            <a:normAutofit/>
          </a:bodyPr>
          <a:lstStyle/>
          <a:p>
            <a:r>
              <a:rPr lang="en-IN" sz="2400" dirty="0"/>
              <a:t>Any variable used in the program must be declared before using it. </a:t>
            </a:r>
          </a:p>
          <a:p>
            <a:pPr marL="0" indent="0">
              <a:buNone/>
            </a:pPr>
            <a:endParaRPr lang="en-IN" sz="2400" dirty="0"/>
          </a:p>
          <a:p>
            <a:pPr marL="0" indent="0">
              <a:buNone/>
            </a:pPr>
            <a:r>
              <a:rPr lang="en-IN" sz="2400" dirty="0"/>
              <a:t>For example,</a:t>
            </a:r>
          </a:p>
          <a:p>
            <a:r>
              <a:rPr lang="en-IN" sz="2400" dirty="0" err="1"/>
              <a:t>int</a:t>
            </a:r>
            <a:r>
              <a:rPr lang="en-IN" sz="2400" dirty="0"/>
              <a:t> p, n ;</a:t>
            </a:r>
          </a:p>
          <a:p>
            <a:r>
              <a:rPr lang="en-IN" sz="2400" dirty="0"/>
              <a:t>float r, </a:t>
            </a:r>
            <a:r>
              <a:rPr lang="en-IN" sz="2400" dirty="0" err="1"/>
              <a:t>si</a:t>
            </a:r>
            <a:r>
              <a:rPr lang="en-IN" sz="2400" dirty="0"/>
              <a:t> ;</a:t>
            </a:r>
          </a:p>
        </p:txBody>
      </p:sp>
    </p:spTree>
    <p:extLst>
      <p:ext uri="{BB962C8B-B14F-4D97-AF65-F5344CB8AC3E}">
        <p14:creationId xmlns:p14="http://schemas.microsoft.com/office/powerpoint/2010/main" val="2400459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Semicolon ;</a:t>
            </a:r>
            <a:endParaRPr lang="en-IN" dirty="0"/>
          </a:p>
        </p:txBody>
      </p:sp>
      <p:sp>
        <p:nvSpPr>
          <p:cNvPr id="3" name="Content Placeholder 2"/>
          <p:cNvSpPr>
            <a:spLocks noGrp="1"/>
          </p:cNvSpPr>
          <p:nvPr>
            <p:ph idx="1"/>
          </p:nvPr>
        </p:nvSpPr>
        <p:spPr/>
        <p:txBody>
          <a:bodyPr>
            <a:normAutofit/>
          </a:bodyPr>
          <a:lstStyle/>
          <a:p>
            <a:r>
              <a:rPr lang="en-IN" sz="2400" dirty="0"/>
              <a:t>Any C statement always ends with a ;</a:t>
            </a:r>
          </a:p>
          <a:p>
            <a:pPr marL="0" indent="0">
              <a:buNone/>
            </a:pPr>
            <a:endParaRPr lang="en-IN" sz="2400" dirty="0"/>
          </a:p>
          <a:p>
            <a:pPr marL="0" indent="0">
              <a:buNone/>
            </a:pPr>
            <a:r>
              <a:rPr lang="en-IN" sz="2400" dirty="0"/>
              <a:t>For example,</a:t>
            </a:r>
          </a:p>
          <a:p>
            <a:r>
              <a:rPr lang="en-IN" sz="2400" dirty="0"/>
              <a:t>float r, </a:t>
            </a:r>
            <a:r>
              <a:rPr lang="en-IN" sz="2400" dirty="0" err="1"/>
              <a:t>si</a:t>
            </a:r>
            <a:r>
              <a:rPr lang="en-IN" sz="2400" dirty="0"/>
              <a:t> ;</a:t>
            </a:r>
          </a:p>
          <a:p>
            <a:r>
              <a:rPr lang="en-IN" sz="2400" dirty="0"/>
              <a:t>r = 8.5 ;</a:t>
            </a:r>
          </a:p>
        </p:txBody>
      </p:sp>
    </p:spTree>
    <p:extLst>
      <p:ext uri="{BB962C8B-B14F-4D97-AF65-F5344CB8AC3E}">
        <p14:creationId xmlns:p14="http://schemas.microsoft.com/office/powerpoint/2010/main" val="2400459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Operators</a:t>
            </a:r>
            <a:endParaRPr lang="en-IN" dirty="0"/>
          </a:p>
        </p:txBody>
      </p:sp>
      <p:sp>
        <p:nvSpPr>
          <p:cNvPr id="3" name="Content Placeholder 2"/>
          <p:cNvSpPr>
            <a:spLocks noGrp="1"/>
          </p:cNvSpPr>
          <p:nvPr>
            <p:ph idx="1"/>
          </p:nvPr>
        </p:nvSpPr>
        <p:spPr/>
        <p:txBody>
          <a:bodyPr>
            <a:normAutofit/>
          </a:bodyPr>
          <a:lstStyle/>
          <a:p>
            <a:r>
              <a:rPr lang="en-IN" sz="2400" dirty="0"/>
              <a:t>In the statement,</a:t>
            </a:r>
          </a:p>
          <a:p>
            <a:pPr marL="0" indent="0">
              <a:buNone/>
            </a:pPr>
            <a:r>
              <a:rPr lang="pt-BR" sz="2400" dirty="0"/>
              <a:t>si = p * n * r / 100 ;</a:t>
            </a:r>
          </a:p>
          <a:p>
            <a:endParaRPr lang="en-IN" sz="2400" b="1" dirty="0"/>
          </a:p>
          <a:p>
            <a:r>
              <a:rPr lang="en-IN" sz="2400" b="1" dirty="0"/>
              <a:t>* </a:t>
            </a:r>
            <a:r>
              <a:rPr lang="en-IN" sz="2400" dirty="0"/>
              <a:t>and </a:t>
            </a:r>
            <a:r>
              <a:rPr lang="en-IN" sz="2400" b="1" dirty="0"/>
              <a:t>/ </a:t>
            </a:r>
            <a:r>
              <a:rPr lang="en-IN" sz="2400" dirty="0"/>
              <a:t>are the arithmetic operators. </a:t>
            </a:r>
          </a:p>
          <a:p>
            <a:r>
              <a:rPr lang="en-IN" sz="2400" dirty="0"/>
              <a:t>The arithmetic operators available in C are </a:t>
            </a:r>
            <a:r>
              <a:rPr lang="en-IN" sz="2400" b="1" dirty="0"/>
              <a:t>+</a:t>
            </a:r>
            <a:r>
              <a:rPr lang="en-IN" sz="2400" dirty="0"/>
              <a:t>, </a:t>
            </a:r>
            <a:r>
              <a:rPr lang="en-IN" sz="2400" b="1" dirty="0"/>
              <a:t>-</a:t>
            </a:r>
            <a:r>
              <a:rPr lang="en-IN" sz="2400" dirty="0"/>
              <a:t>, </a:t>
            </a:r>
            <a:r>
              <a:rPr lang="en-IN" sz="2400" b="1" dirty="0"/>
              <a:t>* </a:t>
            </a:r>
            <a:r>
              <a:rPr lang="en-IN" sz="2400" dirty="0"/>
              <a:t>and </a:t>
            </a:r>
            <a:r>
              <a:rPr lang="en-IN" sz="2400" b="1" dirty="0"/>
              <a:t>/</a:t>
            </a:r>
            <a:r>
              <a:rPr lang="en-IN" sz="2400" dirty="0"/>
              <a:t>. C is very rich in operators.</a:t>
            </a:r>
          </a:p>
          <a:p>
            <a:r>
              <a:rPr lang="en-IN" sz="2400" dirty="0"/>
              <a:t>There are about 45 operators available in C.</a:t>
            </a:r>
          </a:p>
        </p:txBody>
      </p:sp>
    </p:spTree>
    <p:extLst>
      <p:ext uri="{BB962C8B-B14F-4D97-AF65-F5344CB8AC3E}">
        <p14:creationId xmlns:p14="http://schemas.microsoft.com/office/powerpoint/2010/main" val="2058011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dirty="0"/>
              <a:t>()</a:t>
            </a:r>
            <a:endParaRPr lang="en-IN" dirty="0"/>
          </a:p>
        </p:txBody>
      </p:sp>
      <p:sp>
        <p:nvSpPr>
          <p:cNvPr id="3" name="Content Placeholder 2"/>
          <p:cNvSpPr>
            <a:spLocks noGrp="1"/>
          </p:cNvSpPr>
          <p:nvPr>
            <p:ph idx="1"/>
          </p:nvPr>
        </p:nvSpPr>
        <p:spPr/>
        <p:txBody>
          <a:bodyPr>
            <a:normAutofit/>
          </a:bodyPr>
          <a:lstStyle/>
          <a:p>
            <a:r>
              <a:rPr lang="en-IN" sz="2400" dirty="0"/>
              <a:t>All output to screen is achieved using readymade library functions. </a:t>
            </a:r>
          </a:p>
          <a:p>
            <a:r>
              <a:rPr lang="en-IN" sz="2400" dirty="0"/>
              <a:t>One such function is </a:t>
            </a:r>
            <a:r>
              <a:rPr lang="en-IN" sz="2400" b="1" dirty="0" err="1"/>
              <a:t>printf</a:t>
            </a:r>
            <a:r>
              <a:rPr lang="en-IN" sz="2400" b="1" dirty="0"/>
              <a:t>( )</a:t>
            </a:r>
            <a:r>
              <a:rPr lang="en-IN" sz="2400" dirty="0"/>
              <a:t>. </a:t>
            </a:r>
          </a:p>
          <a:p>
            <a:r>
              <a:rPr lang="en-IN" sz="2400" dirty="0"/>
              <a:t>We have used it display on the screen the value contained in </a:t>
            </a:r>
            <a:r>
              <a:rPr lang="en-IN" sz="2400" b="1" dirty="0" err="1"/>
              <a:t>si</a:t>
            </a:r>
            <a:r>
              <a:rPr lang="en-IN" sz="2400" dirty="0"/>
              <a:t>.</a:t>
            </a:r>
          </a:p>
        </p:txBody>
      </p:sp>
    </p:spTree>
    <p:extLst>
      <p:ext uri="{BB962C8B-B14F-4D97-AF65-F5344CB8AC3E}">
        <p14:creationId xmlns:p14="http://schemas.microsoft.com/office/powerpoint/2010/main" val="508440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dirty="0"/>
              <a:t>()</a:t>
            </a:r>
            <a:endParaRPr lang="en-IN" dirty="0"/>
          </a:p>
        </p:txBody>
      </p:sp>
      <p:sp>
        <p:nvSpPr>
          <p:cNvPr id="3" name="Content Placeholder 2"/>
          <p:cNvSpPr>
            <a:spLocks noGrp="1"/>
          </p:cNvSpPr>
          <p:nvPr>
            <p:ph idx="1"/>
          </p:nvPr>
        </p:nvSpPr>
        <p:spPr/>
        <p:txBody>
          <a:bodyPr>
            <a:normAutofit/>
          </a:bodyPr>
          <a:lstStyle/>
          <a:p>
            <a:r>
              <a:rPr lang="en-IN" sz="2400" dirty="0"/>
              <a:t>The general form of </a:t>
            </a:r>
            <a:r>
              <a:rPr lang="en-IN" sz="2400" b="1" dirty="0" err="1"/>
              <a:t>printf</a:t>
            </a:r>
            <a:r>
              <a:rPr lang="en-IN" sz="2400" b="1" dirty="0"/>
              <a:t>( ) </a:t>
            </a:r>
            <a:r>
              <a:rPr lang="en-IN" sz="2400" dirty="0"/>
              <a:t>function is,</a:t>
            </a:r>
          </a:p>
          <a:p>
            <a:pPr marL="0" indent="0">
              <a:buNone/>
            </a:pPr>
            <a:endParaRPr lang="en-IN" sz="2400" dirty="0"/>
          </a:p>
          <a:p>
            <a:pPr marL="0" indent="0">
              <a:buNone/>
            </a:pPr>
            <a:r>
              <a:rPr lang="en-IN" sz="2400" dirty="0"/>
              <a:t>	</a:t>
            </a:r>
            <a:r>
              <a:rPr lang="en-IN" sz="2400" dirty="0" err="1"/>
              <a:t>printf</a:t>
            </a:r>
            <a:r>
              <a:rPr lang="en-IN" sz="2400" dirty="0"/>
              <a:t> ( "&lt;format string&gt;", &lt;list of variables&gt; ) ;</a:t>
            </a:r>
          </a:p>
          <a:p>
            <a:endParaRPr lang="en-IN" sz="2400" dirty="0"/>
          </a:p>
          <a:p>
            <a:r>
              <a:rPr lang="en-IN" sz="2400" dirty="0"/>
              <a:t>&lt;format string&gt; can contain,</a:t>
            </a:r>
          </a:p>
          <a:p>
            <a:r>
              <a:rPr lang="en-IN" sz="2400" dirty="0"/>
              <a:t>%f for printing real values</a:t>
            </a:r>
          </a:p>
          <a:p>
            <a:r>
              <a:rPr lang="en-IN" sz="2400" dirty="0"/>
              <a:t>%d for printing integer values</a:t>
            </a:r>
          </a:p>
          <a:p>
            <a:r>
              <a:rPr lang="en-IN" sz="2400" dirty="0"/>
              <a:t>%c for printing character values</a:t>
            </a:r>
          </a:p>
        </p:txBody>
      </p:sp>
    </p:spTree>
    <p:extLst>
      <p:ext uri="{BB962C8B-B14F-4D97-AF65-F5344CB8AC3E}">
        <p14:creationId xmlns:p14="http://schemas.microsoft.com/office/powerpoint/2010/main" val="261955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Getting Started with C</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0503" y="2060848"/>
            <a:ext cx="702175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086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dirty="0"/>
              <a:t>()</a:t>
            </a:r>
            <a:endParaRPr lang="en-IN" dirty="0"/>
          </a:p>
        </p:txBody>
      </p:sp>
      <p:sp>
        <p:nvSpPr>
          <p:cNvPr id="3" name="Content Placeholder 2"/>
          <p:cNvSpPr>
            <a:spLocks noGrp="1"/>
          </p:cNvSpPr>
          <p:nvPr>
            <p:ph idx="1"/>
          </p:nvPr>
        </p:nvSpPr>
        <p:spPr/>
        <p:txBody>
          <a:bodyPr>
            <a:normAutofit/>
          </a:bodyPr>
          <a:lstStyle/>
          <a:p>
            <a:pPr marL="0" indent="0">
              <a:buNone/>
            </a:pPr>
            <a:r>
              <a:rPr lang="en-IN" sz="2400" dirty="0" err="1"/>
              <a:t>Eg</a:t>
            </a:r>
            <a:r>
              <a:rPr lang="en-IN" sz="2400" dirty="0"/>
              <a:t>-</a:t>
            </a:r>
          </a:p>
          <a:p>
            <a:r>
              <a:rPr lang="en-IN" sz="2400" dirty="0" err="1"/>
              <a:t>printf</a:t>
            </a:r>
            <a:r>
              <a:rPr lang="en-IN" sz="2400" dirty="0"/>
              <a:t> ( "%f", </a:t>
            </a:r>
            <a:r>
              <a:rPr lang="en-IN" sz="2400" dirty="0" err="1"/>
              <a:t>si</a:t>
            </a:r>
            <a:r>
              <a:rPr lang="en-IN" sz="2400" dirty="0"/>
              <a:t> ) ;</a:t>
            </a:r>
          </a:p>
          <a:p>
            <a:r>
              <a:rPr lang="pt-BR" sz="2400" dirty="0"/>
              <a:t>printf ( "%d %d %f %f", p, n, r, si ) ;</a:t>
            </a:r>
          </a:p>
          <a:p>
            <a:r>
              <a:rPr lang="en-IN" sz="2400" dirty="0" err="1"/>
              <a:t>printf</a:t>
            </a:r>
            <a:r>
              <a:rPr lang="en-IN" sz="2400" dirty="0"/>
              <a:t> ( "Simple interest = </a:t>
            </a:r>
            <a:r>
              <a:rPr lang="en-IN" sz="2400" dirty="0" err="1"/>
              <a:t>Rs</a:t>
            </a:r>
            <a:r>
              <a:rPr lang="en-IN" sz="2400" dirty="0"/>
              <a:t>. %f", </a:t>
            </a:r>
            <a:r>
              <a:rPr lang="en-IN" sz="2400" dirty="0" err="1"/>
              <a:t>si</a:t>
            </a:r>
            <a:r>
              <a:rPr lang="en-IN" sz="2400" dirty="0"/>
              <a:t> ) ;</a:t>
            </a:r>
          </a:p>
          <a:p>
            <a:r>
              <a:rPr lang="pt-BR" sz="2400" dirty="0"/>
              <a:t>printf ( "Prin = %d \nRate = %f", p, r ) ;</a:t>
            </a:r>
          </a:p>
        </p:txBody>
      </p:sp>
    </p:spTree>
    <p:extLst>
      <p:ext uri="{BB962C8B-B14F-4D97-AF65-F5344CB8AC3E}">
        <p14:creationId xmlns:p14="http://schemas.microsoft.com/office/powerpoint/2010/main" val="3978871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a:t>()</a:t>
            </a:r>
            <a:endParaRPr lang="en-IN" dirty="0"/>
          </a:p>
        </p:txBody>
      </p:sp>
      <p:sp>
        <p:nvSpPr>
          <p:cNvPr id="3" name="Content Placeholder 2"/>
          <p:cNvSpPr>
            <a:spLocks noGrp="1"/>
          </p:cNvSpPr>
          <p:nvPr>
            <p:ph idx="1"/>
          </p:nvPr>
        </p:nvSpPr>
        <p:spPr/>
        <p:txBody>
          <a:bodyPr>
            <a:normAutofit/>
          </a:bodyPr>
          <a:lstStyle/>
          <a:p>
            <a:r>
              <a:rPr lang="pt-BR" sz="2400" dirty="0"/>
              <a:t>printf ( "Prin = %d \nRate = %f", p, r ) ;</a:t>
            </a:r>
          </a:p>
          <a:p>
            <a:endParaRPr lang="en-IN" sz="2400" dirty="0"/>
          </a:p>
          <a:p>
            <a:r>
              <a:rPr lang="en-IN" sz="2400" dirty="0"/>
              <a:t>The output of the last statement would look like this...</a:t>
            </a:r>
          </a:p>
          <a:p>
            <a:r>
              <a:rPr lang="en-IN" sz="2400" dirty="0" err="1"/>
              <a:t>Prin</a:t>
            </a:r>
            <a:r>
              <a:rPr lang="en-IN" sz="2400" dirty="0"/>
              <a:t> = 1000</a:t>
            </a:r>
          </a:p>
          <a:p>
            <a:r>
              <a:rPr lang="en-IN" sz="2400" dirty="0"/>
              <a:t>Rate = 8.5</a:t>
            </a:r>
          </a:p>
        </p:txBody>
      </p:sp>
    </p:spTree>
    <p:extLst>
      <p:ext uri="{BB962C8B-B14F-4D97-AF65-F5344CB8AC3E}">
        <p14:creationId xmlns:p14="http://schemas.microsoft.com/office/powerpoint/2010/main" val="1762728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a:t>()</a:t>
            </a:r>
            <a:endParaRPr lang="en-IN" dirty="0"/>
          </a:p>
        </p:txBody>
      </p:sp>
      <p:sp>
        <p:nvSpPr>
          <p:cNvPr id="3" name="Content Placeholder 2"/>
          <p:cNvSpPr>
            <a:spLocks noGrp="1"/>
          </p:cNvSpPr>
          <p:nvPr>
            <p:ph idx="1"/>
          </p:nvPr>
        </p:nvSpPr>
        <p:spPr/>
        <p:txBody>
          <a:bodyPr>
            <a:normAutofit/>
          </a:bodyPr>
          <a:lstStyle/>
          <a:p>
            <a:r>
              <a:rPr lang="en-IN" sz="2400" dirty="0"/>
              <a:t>What is ‘\n’ doing in this statement? </a:t>
            </a:r>
          </a:p>
          <a:p>
            <a:r>
              <a:rPr lang="en-IN" sz="2400" dirty="0"/>
              <a:t>It is called newline and it takes the cursor to the next line. </a:t>
            </a:r>
          </a:p>
          <a:p>
            <a:r>
              <a:rPr lang="en-IN" sz="2400" dirty="0"/>
              <a:t>Therefore, you get the output split over two lines. ‘\n’ is one of the several Escape Sequences available in C.</a:t>
            </a:r>
          </a:p>
        </p:txBody>
      </p:sp>
    </p:spTree>
    <p:extLst>
      <p:ext uri="{BB962C8B-B14F-4D97-AF65-F5344CB8AC3E}">
        <p14:creationId xmlns:p14="http://schemas.microsoft.com/office/powerpoint/2010/main" val="1731044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a:t>()</a:t>
            </a:r>
            <a:endParaRPr lang="en-IN" dirty="0"/>
          </a:p>
        </p:txBody>
      </p:sp>
      <p:sp>
        <p:nvSpPr>
          <p:cNvPr id="3" name="Content Placeholder 2"/>
          <p:cNvSpPr>
            <a:spLocks noGrp="1"/>
          </p:cNvSpPr>
          <p:nvPr>
            <p:ph idx="1"/>
          </p:nvPr>
        </p:nvSpPr>
        <p:spPr/>
        <p:txBody>
          <a:bodyPr>
            <a:normAutofit/>
          </a:bodyPr>
          <a:lstStyle/>
          <a:p>
            <a:r>
              <a:rPr lang="en-IN" sz="2400" b="1" dirty="0" err="1"/>
              <a:t>printf</a:t>
            </a:r>
            <a:r>
              <a:rPr lang="en-IN" sz="2400" b="1" dirty="0"/>
              <a:t>( ) </a:t>
            </a:r>
            <a:r>
              <a:rPr lang="en-IN" sz="2400" dirty="0"/>
              <a:t>can not only print values of variables,</a:t>
            </a:r>
          </a:p>
          <a:p>
            <a:r>
              <a:rPr lang="en-IN" sz="2400" dirty="0"/>
              <a:t>It can also print the result of an expression. </a:t>
            </a:r>
          </a:p>
          <a:p>
            <a:r>
              <a:rPr lang="en-IN" sz="2400" dirty="0"/>
              <a:t>An expression is nothing but a valid combination of constants, variables and operators.</a:t>
            </a:r>
          </a:p>
          <a:p>
            <a:r>
              <a:rPr lang="en-IN" sz="2400" dirty="0"/>
              <a:t>Thus, 3, 3 + 2, c and a + b * c – d all are valid expressions.</a:t>
            </a:r>
          </a:p>
        </p:txBody>
      </p:sp>
    </p:spTree>
    <p:extLst>
      <p:ext uri="{BB962C8B-B14F-4D97-AF65-F5344CB8AC3E}">
        <p14:creationId xmlns:p14="http://schemas.microsoft.com/office/powerpoint/2010/main" val="4034332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printf</a:t>
            </a:r>
            <a:r>
              <a:rPr lang="en-IN" b="1"/>
              <a:t>()</a:t>
            </a:r>
            <a:endParaRPr lang="en-IN" dirty="0"/>
          </a:p>
        </p:txBody>
      </p:sp>
      <p:sp>
        <p:nvSpPr>
          <p:cNvPr id="3" name="Content Placeholder 2"/>
          <p:cNvSpPr>
            <a:spLocks noGrp="1"/>
          </p:cNvSpPr>
          <p:nvPr>
            <p:ph idx="1"/>
          </p:nvPr>
        </p:nvSpPr>
        <p:spPr/>
        <p:txBody>
          <a:bodyPr>
            <a:normAutofit/>
          </a:bodyPr>
          <a:lstStyle/>
          <a:p>
            <a:r>
              <a:rPr lang="en-IN" sz="2400" b="1" dirty="0" err="1"/>
              <a:t>Eg</a:t>
            </a:r>
            <a:r>
              <a:rPr lang="en-IN" sz="2400" b="1" dirty="0"/>
              <a:t>-</a:t>
            </a:r>
            <a:endParaRPr lang="en-IN" sz="2400" dirty="0"/>
          </a:p>
          <a:p>
            <a:r>
              <a:rPr lang="en-IN" sz="2400" dirty="0" err="1"/>
              <a:t>printf</a:t>
            </a:r>
            <a:r>
              <a:rPr lang="en-IN" sz="2400" dirty="0"/>
              <a:t> ( "%d %d %d %d", 3, 3 + 2, c, a + b * c – d ) ;</a:t>
            </a:r>
          </a:p>
          <a:p>
            <a:r>
              <a:rPr lang="en-IN" sz="2400" dirty="0"/>
              <a:t>Note that </a:t>
            </a:r>
            <a:r>
              <a:rPr lang="en-IN" sz="2400" b="1" dirty="0"/>
              <a:t>3 </a:t>
            </a:r>
            <a:r>
              <a:rPr lang="en-IN" sz="2400" dirty="0"/>
              <a:t>and </a:t>
            </a:r>
            <a:r>
              <a:rPr lang="en-IN" sz="2400" b="1" dirty="0"/>
              <a:t>c </a:t>
            </a:r>
            <a:r>
              <a:rPr lang="en-IN" sz="2400" dirty="0"/>
              <a:t>also represent valid expressions.</a:t>
            </a:r>
          </a:p>
        </p:txBody>
      </p:sp>
    </p:spTree>
    <p:extLst>
      <p:ext uri="{BB962C8B-B14F-4D97-AF65-F5344CB8AC3E}">
        <p14:creationId xmlns:p14="http://schemas.microsoft.com/office/powerpoint/2010/main" val="291762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scanf</a:t>
            </a:r>
            <a:r>
              <a:rPr lang="en-IN" b="1" dirty="0"/>
              <a:t>()</a:t>
            </a:r>
            <a:endParaRPr lang="en-IN" dirty="0"/>
          </a:p>
        </p:txBody>
      </p:sp>
      <p:sp>
        <p:nvSpPr>
          <p:cNvPr id="3" name="Content Placeholder 2"/>
          <p:cNvSpPr>
            <a:spLocks noGrp="1"/>
          </p:cNvSpPr>
          <p:nvPr>
            <p:ph idx="1"/>
          </p:nvPr>
        </p:nvSpPr>
        <p:spPr/>
        <p:txBody>
          <a:bodyPr>
            <a:normAutofit/>
          </a:bodyPr>
          <a:lstStyle/>
          <a:p>
            <a:r>
              <a:rPr lang="en-IN" sz="2400" dirty="0"/>
              <a:t>To make the program general the program itself should ask the user to supply the values of </a:t>
            </a:r>
            <a:r>
              <a:rPr lang="en-IN" sz="2400" b="1" dirty="0"/>
              <a:t>p</a:t>
            </a:r>
            <a:r>
              <a:rPr lang="en-IN" sz="2400" dirty="0"/>
              <a:t>, </a:t>
            </a:r>
            <a:r>
              <a:rPr lang="en-IN" sz="2400" b="1" dirty="0"/>
              <a:t>n </a:t>
            </a:r>
            <a:r>
              <a:rPr lang="en-IN" sz="2400" dirty="0"/>
              <a:t>and </a:t>
            </a:r>
            <a:r>
              <a:rPr lang="en-IN" sz="2400" b="1" dirty="0"/>
              <a:t>r </a:t>
            </a:r>
            <a:r>
              <a:rPr lang="en-IN" sz="2400" dirty="0"/>
              <a:t>through the  keyboard during execution. </a:t>
            </a:r>
          </a:p>
          <a:p>
            <a:r>
              <a:rPr lang="en-IN" sz="2400" dirty="0"/>
              <a:t>This can be achieved using a function called </a:t>
            </a:r>
            <a:r>
              <a:rPr lang="en-IN" sz="2400" b="1" dirty="0" err="1"/>
              <a:t>scanf</a:t>
            </a:r>
            <a:r>
              <a:rPr lang="en-IN" sz="2400" b="1" dirty="0"/>
              <a:t>( )</a:t>
            </a:r>
            <a:r>
              <a:rPr lang="en-IN" sz="2400" dirty="0"/>
              <a:t>.</a:t>
            </a:r>
          </a:p>
          <a:p>
            <a:r>
              <a:rPr lang="en-IN" sz="2400" dirty="0"/>
              <a:t>This function is a counter-part of the </a:t>
            </a:r>
            <a:r>
              <a:rPr lang="en-IN" sz="2400" b="1" dirty="0" err="1"/>
              <a:t>printf</a:t>
            </a:r>
            <a:r>
              <a:rPr lang="en-IN" sz="2400" b="1" dirty="0"/>
              <a:t>( ) </a:t>
            </a:r>
            <a:r>
              <a:rPr lang="en-IN" sz="2400" dirty="0"/>
              <a:t>function. </a:t>
            </a:r>
          </a:p>
          <a:p>
            <a:r>
              <a:rPr lang="en-IN" sz="2400" b="1" dirty="0" err="1"/>
              <a:t>printf</a:t>
            </a:r>
            <a:r>
              <a:rPr lang="en-IN" sz="2400" b="1" dirty="0"/>
              <a:t>( ) </a:t>
            </a:r>
            <a:r>
              <a:rPr lang="en-IN" sz="2400" dirty="0"/>
              <a:t>outputs the values to the screen whereas </a:t>
            </a:r>
            <a:r>
              <a:rPr lang="en-IN" sz="2400" b="1" dirty="0" err="1"/>
              <a:t>scanf</a:t>
            </a:r>
            <a:r>
              <a:rPr lang="en-IN" sz="2400" b="1" dirty="0"/>
              <a:t>( ) </a:t>
            </a:r>
            <a:r>
              <a:rPr lang="en-IN" sz="2400" dirty="0"/>
              <a:t>receives them from the keyboard.</a:t>
            </a:r>
          </a:p>
        </p:txBody>
      </p:sp>
    </p:spTree>
    <p:extLst>
      <p:ext uri="{BB962C8B-B14F-4D97-AF65-F5344CB8AC3E}">
        <p14:creationId xmlns:p14="http://schemas.microsoft.com/office/powerpoint/2010/main" val="2151760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 Program 2</a:t>
            </a:r>
            <a:endParaRPr lang="en-IN" dirty="0"/>
          </a:p>
        </p:txBody>
      </p:sp>
      <p:sp>
        <p:nvSpPr>
          <p:cNvPr id="3" name="Content Placeholder 2"/>
          <p:cNvSpPr>
            <a:spLocks noGrp="1"/>
          </p:cNvSpPr>
          <p:nvPr>
            <p:ph idx="1"/>
          </p:nvPr>
        </p:nvSpPr>
        <p:spPr>
          <a:ln cmpd="thickThin"/>
        </p:spPr>
        <p:style>
          <a:lnRef idx="1">
            <a:schemeClr val="accent5"/>
          </a:lnRef>
          <a:fillRef idx="2">
            <a:schemeClr val="accent5"/>
          </a:fillRef>
          <a:effectRef idx="1">
            <a:schemeClr val="accent5"/>
          </a:effectRef>
          <a:fontRef idx="minor">
            <a:schemeClr val="dk1"/>
          </a:fontRef>
        </p:style>
        <p:txBody>
          <a:bodyPr>
            <a:normAutofit lnSpcReduction="10000"/>
          </a:bodyPr>
          <a:lstStyle/>
          <a:p>
            <a:pPr marL="0" indent="0">
              <a:buNone/>
            </a:pPr>
            <a:r>
              <a:rPr lang="en-IN" sz="2400" b="1" dirty="0"/>
              <a:t>/* Calculation of simple interest */</a:t>
            </a:r>
          </a:p>
          <a:p>
            <a:pPr marL="0" indent="0">
              <a:buNone/>
            </a:pPr>
            <a:r>
              <a:rPr lang="en-IN" sz="2400" b="1" dirty="0"/>
              <a:t>/* Author </a:t>
            </a:r>
            <a:r>
              <a:rPr lang="en-IN" sz="2400" b="1" dirty="0" err="1"/>
              <a:t>gekay</a:t>
            </a:r>
            <a:r>
              <a:rPr lang="en-IN" sz="2400" b="1" dirty="0"/>
              <a:t> Date 25/05/2004 */</a:t>
            </a:r>
          </a:p>
          <a:p>
            <a:pPr marL="0" indent="0">
              <a:buNone/>
            </a:pPr>
            <a:r>
              <a:rPr lang="en-IN" sz="2400" b="1" dirty="0"/>
              <a:t>main( )</a:t>
            </a:r>
          </a:p>
          <a:p>
            <a:pPr marL="0" indent="0">
              <a:buNone/>
            </a:pPr>
            <a:r>
              <a:rPr lang="en-IN" sz="2400" b="1" dirty="0"/>
              <a:t>{</a:t>
            </a:r>
          </a:p>
          <a:p>
            <a:pPr marL="0" indent="0">
              <a:buNone/>
            </a:pPr>
            <a:r>
              <a:rPr lang="en-IN" sz="2400" b="1" dirty="0" err="1"/>
              <a:t>int</a:t>
            </a:r>
            <a:r>
              <a:rPr lang="en-IN" sz="2400" b="1" dirty="0"/>
              <a:t> p, n ;</a:t>
            </a:r>
          </a:p>
          <a:p>
            <a:pPr marL="0" indent="0">
              <a:buNone/>
            </a:pPr>
            <a:r>
              <a:rPr lang="en-IN" sz="2400" b="1" dirty="0"/>
              <a:t>float r, </a:t>
            </a:r>
            <a:r>
              <a:rPr lang="en-IN" sz="2400" b="1" dirty="0" err="1"/>
              <a:t>si</a:t>
            </a:r>
            <a:r>
              <a:rPr lang="en-IN" sz="2400" b="1" dirty="0"/>
              <a:t> ;</a:t>
            </a:r>
          </a:p>
          <a:p>
            <a:pPr marL="0" indent="0">
              <a:buNone/>
            </a:pPr>
            <a:r>
              <a:rPr lang="en-IN" sz="2400" b="1" dirty="0" err="1"/>
              <a:t>printf</a:t>
            </a:r>
            <a:r>
              <a:rPr lang="en-IN" sz="2400" b="1" dirty="0"/>
              <a:t> ( "Enter values of p, n, r" ) ;</a:t>
            </a:r>
          </a:p>
          <a:p>
            <a:pPr marL="0" indent="0">
              <a:buNone/>
            </a:pPr>
            <a:r>
              <a:rPr lang="en-IN" sz="2400" b="1" dirty="0" err="1"/>
              <a:t>scanf</a:t>
            </a:r>
            <a:r>
              <a:rPr lang="en-IN" sz="2400" b="1" dirty="0"/>
              <a:t> ( "%d %d %f", &amp;p, &amp;n, &amp;r ) ;</a:t>
            </a:r>
          </a:p>
          <a:p>
            <a:pPr marL="0" indent="0">
              <a:buNone/>
            </a:pPr>
            <a:r>
              <a:rPr lang="en-IN" sz="2400" b="1" dirty="0" err="1"/>
              <a:t>si</a:t>
            </a:r>
            <a:r>
              <a:rPr lang="en-IN" sz="2400" b="1" dirty="0"/>
              <a:t> = p * n * r / 100 ;</a:t>
            </a:r>
          </a:p>
          <a:p>
            <a:pPr marL="0" indent="0">
              <a:buNone/>
            </a:pPr>
            <a:r>
              <a:rPr lang="en-IN" sz="2400" b="1" dirty="0" err="1"/>
              <a:t>printf</a:t>
            </a:r>
            <a:r>
              <a:rPr lang="en-IN" sz="2400" b="1" dirty="0"/>
              <a:t> ( "%f" , </a:t>
            </a:r>
            <a:r>
              <a:rPr lang="en-IN" sz="2400" b="1" dirty="0" err="1"/>
              <a:t>si</a:t>
            </a:r>
            <a:r>
              <a:rPr lang="en-IN" sz="2400" b="1" dirty="0"/>
              <a:t> ) ;</a:t>
            </a:r>
          </a:p>
          <a:p>
            <a:pPr marL="0" indent="0">
              <a:buNone/>
            </a:pPr>
            <a:r>
              <a:rPr lang="en-IN" sz="2400" b="1" dirty="0"/>
              <a:t>}</a:t>
            </a:r>
          </a:p>
        </p:txBody>
      </p:sp>
    </p:spTree>
    <p:extLst>
      <p:ext uri="{BB962C8B-B14F-4D97-AF65-F5344CB8AC3E}">
        <p14:creationId xmlns:p14="http://schemas.microsoft.com/office/powerpoint/2010/main" val="210913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ampersand (</a:t>
            </a:r>
            <a:r>
              <a:rPr lang="en-IN" b="1" dirty="0"/>
              <a:t>&amp;</a:t>
            </a:r>
            <a:r>
              <a:rPr lang="en-IN" dirty="0"/>
              <a:t>)</a:t>
            </a:r>
          </a:p>
        </p:txBody>
      </p:sp>
      <p:sp>
        <p:nvSpPr>
          <p:cNvPr id="3" name="Content Placeholder 2"/>
          <p:cNvSpPr>
            <a:spLocks noGrp="1"/>
          </p:cNvSpPr>
          <p:nvPr>
            <p:ph idx="1"/>
          </p:nvPr>
        </p:nvSpPr>
        <p:spPr/>
        <p:txBody>
          <a:bodyPr>
            <a:normAutofit/>
          </a:bodyPr>
          <a:lstStyle/>
          <a:p>
            <a:r>
              <a:rPr lang="en-IN" sz="2400" dirty="0"/>
              <a:t>Note that the ampersand (</a:t>
            </a:r>
            <a:r>
              <a:rPr lang="en-IN" sz="2400" b="1" dirty="0"/>
              <a:t>&amp;</a:t>
            </a:r>
            <a:r>
              <a:rPr lang="en-IN" sz="2400" dirty="0"/>
              <a:t>) before the variables in the </a:t>
            </a:r>
            <a:r>
              <a:rPr lang="en-IN" sz="2400" b="1" dirty="0" err="1"/>
              <a:t>scanf</a:t>
            </a:r>
            <a:r>
              <a:rPr lang="en-IN" sz="2400" b="1" dirty="0"/>
              <a:t>( ) </a:t>
            </a:r>
            <a:r>
              <a:rPr lang="en-IN" sz="2400" dirty="0"/>
              <a:t>function is a must. </a:t>
            </a:r>
          </a:p>
          <a:p>
            <a:r>
              <a:rPr lang="en-IN" sz="2400" b="1" dirty="0"/>
              <a:t>&amp; </a:t>
            </a:r>
            <a:r>
              <a:rPr lang="en-IN" sz="2400" dirty="0"/>
              <a:t>is an ‘Address of’ operator. </a:t>
            </a:r>
          </a:p>
          <a:p>
            <a:r>
              <a:rPr lang="en-IN" sz="2400" dirty="0"/>
              <a:t>It gives the location number used by the variable in memory. </a:t>
            </a:r>
          </a:p>
          <a:p>
            <a:r>
              <a:rPr lang="en-IN" sz="2400" dirty="0"/>
              <a:t>When we say </a:t>
            </a:r>
            <a:r>
              <a:rPr lang="en-IN" sz="2400" b="1" dirty="0"/>
              <a:t>&amp;a</a:t>
            </a:r>
            <a:r>
              <a:rPr lang="en-IN" sz="2400" dirty="0"/>
              <a:t>, we are telling </a:t>
            </a:r>
            <a:r>
              <a:rPr lang="en-IN" sz="2400" b="1" dirty="0" err="1"/>
              <a:t>scanf</a:t>
            </a:r>
            <a:r>
              <a:rPr lang="en-IN" sz="2400" b="1" dirty="0"/>
              <a:t>( ) </a:t>
            </a:r>
            <a:r>
              <a:rPr lang="en-IN" sz="2400" dirty="0"/>
              <a:t>at which memory location should it store the value supplied by the user from the keyboard </a:t>
            </a:r>
          </a:p>
        </p:txBody>
      </p:sp>
    </p:spTree>
    <p:extLst>
      <p:ext uri="{BB962C8B-B14F-4D97-AF65-F5344CB8AC3E}">
        <p14:creationId xmlns:p14="http://schemas.microsoft.com/office/powerpoint/2010/main" val="1794796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21"/>
            <a:ext cx="8229600" cy="737383"/>
          </a:xfrm>
        </p:spPr>
        <p:txBody>
          <a:bodyPr>
            <a:normAutofit fontScale="90000"/>
          </a:bodyPr>
          <a:lstStyle/>
          <a:p>
            <a:r>
              <a:rPr lang="en-IN" b="1" dirty="0" err="1"/>
              <a:t>scanf</a:t>
            </a:r>
            <a:r>
              <a:rPr lang="en-IN" b="1" dirty="0"/>
              <a:t>( )</a:t>
            </a:r>
            <a:endParaRPr lang="en-IN" dirty="0"/>
          </a:p>
        </p:txBody>
      </p:sp>
      <p:sp>
        <p:nvSpPr>
          <p:cNvPr id="3" name="Content Placeholder 2"/>
          <p:cNvSpPr>
            <a:spLocks noGrp="1"/>
          </p:cNvSpPr>
          <p:nvPr>
            <p:ph idx="1"/>
          </p:nvPr>
        </p:nvSpPr>
        <p:spPr>
          <a:xfrm>
            <a:off x="457200" y="1268760"/>
            <a:ext cx="8229600" cy="5256584"/>
          </a:xfrm>
        </p:spPr>
        <p:txBody>
          <a:bodyPr>
            <a:normAutofit/>
          </a:bodyPr>
          <a:lstStyle/>
          <a:p>
            <a:r>
              <a:rPr lang="en-IN" sz="2400" dirty="0"/>
              <a:t>A blank, a tab or a new line must separate the values supplied to </a:t>
            </a:r>
            <a:r>
              <a:rPr lang="en-IN" sz="2400" b="1" dirty="0" err="1"/>
              <a:t>scanf</a:t>
            </a:r>
            <a:r>
              <a:rPr lang="en-IN" sz="2400" b="1" dirty="0"/>
              <a:t>( )</a:t>
            </a:r>
            <a:r>
              <a:rPr lang="en-IN" sz="2400" dirty="0"/>
              <a:t>. </a:t>
            </a:r>
          </a:p>
          <a:p>
            <a:r>
              <a:rPr lang="en-IN" sz="2400" dirty="0"/>
              <a:t>A blank is creating using a spacebar, tab using the Tab key and new line using the Enter key. </a:t>
            </a:r>
          </a:p>
        </p:txBody>
      </p:sp>
    </p:spTree>
    <p:extLst>
      <p:ext uri="{BB962C8B-B14F-4D97-AF65-F5344CB8AC3E}">
        <p14:creationId xmlns:p14="http://schemas.microsoft.com/office/powerpoint/2010/main" val="413468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21"/>
            <a:ext cx="8229600" cy="737383"/>
          </a:xfrm>
        </p:spPr>
        <p:txBody>
          <a:bodyPr>
            <a:normAutofit fontScale="90000"/>
          </a:bodyPr>
          <a:lstStyle/>
          <a:p>
            <a:r>
              <a:rPr lang="en-IN" b="1" dirty="0" err="1"/>
              <a:t>scanf</a:t>
            </a:r>
            <a:r>
              <a:rPr lang="en-IN" b="1" dirty="0"/>
              <a:t>( )</a:t>
            </a:r>
            <a:endParaRPr lang="en-IN" dirty="0"/>
          </a:p>
        </p:txBody>
      </p:sp>
      <p:sp>
        <p:nvSpPr>
          <p:cNvPr id="3" name="Content Placeholder 2"/>
          <p:cNvSpPr>
            <a:spLocks noGrp="1"/>
          </p:cNvSpPr>
          <p:nvPr>
            <p:ph idx="1"/>
          </p:nvPr>
        </p:nvSpPr>
        <p:spPr>
          <a:xfrm>
            <a:off x="457200" y="1268760"/>
            <a:ext cx="8229600" cy="5256584"/>
          </a:xfrm>
        </p:spPr>
        <p:txBody>
          <a:bodyPr>
            <a:normAutofit/>
          </a:bodyPr>
          <a:lstStyle/>
          <a:p>
            <a:pPr marL="0" indent="0">
              <a:buNone/>
            </a:pPr>
            <a:r>
              <a:rPr lang="en-IN" sz="2400" dirty="0"/>
              <a:t>Ex.: </a:t>
            </a:r>
          </a:p>
          <a:p>
            <a:pPr marL="0" indent="0">
              <a:buNone/>
            </a:pPr>
            <a:r>
              <a:rPr lang="en-IN" sz="2400" dirty="0"/>
              <a:t>The three values separated by blank</a:t>
            </a:r>
          </a:p>
          <a:p>
            <a:r>
              <a:rPr lang="en-IN" sz="2400" dirty="0"/>
              <a:t>1000 5 15.5</a:t>
            </a:r>
          </a:p>
          <a:p>
            <a:pPr marL="0" indent="0">
              <a:buNone/>
            </a:pPr>
            <a:r>
              <a:rPr lang="en-IN" sz="2400" dirty="0"/>
              <a:t>Ex.: </a:t>
            </a:r>
          </a:p>
          <a:p>
            <a:pPr marL="0" indent="0">
              <a:buNone/>
            </a:pPr>
            <a:r>
              <a:rPr lang="en-IN" sz="2400" dirty="0"/>
              <a:t>The three values separated by tab.</a:t>
            </a:r>
          </a:p>
          <a:p>
            <a:r>
              <a:rPr lang="en-IN" sz="2400" dirty="0"/>
              <a:t>1000 5 15.5</a:t>
            </a:r>
          </a:p>
          <a:p>
            <a:pPr marL="0" indent="0">
              <a:buNone/>
            </a:pPr>
            <a:r>
              <a:rPr lang="en-IN" sz="2400" dirty="0"/>
              <a:t>Ex.: </a:t>
            </a:r>
          </a:p>
          <a:p>
            <a:pPr marL="0" indent="0">
              <a:buNone/>
            </a:pPr>
            <a:r>
              <a:rPr lang="en-IN" sz="2400" dirty="0"/>
              <a:t>The three values separated by newline.</a:t>
            </a:r>
          </a:p>
          <a:p>
            <a:r>
              <a:rPr lang="en-IN" sz="2400" dirty="0"/>
              <a:t>1000</a:t>
            </a:r>
          </a:p>
          <a:p>
            <a:r>
              <a:rPr lang="en-IN" sz="2400" dirty="0"/>
              <a:t>5</a:t>
            </a:r>
          </a:p>
          <a:p>
            <a:r>
              <a:rPr lang="en-IN" sz="2400" dirty="0"/>
              <a:t>15.5</a:t>
            </a:r>
          </a:p>
        </p:txBody>
      </p:sp>
    </p:spTree>
    <p:extLst>
      <p:ext uri="{BB962C8B-B14F-4D97-AF65-F5344CB8AC3E}">
        <p14:creationId xmlns:p14="http://schemas.microsoft.com/office/powerpoint/2010/main" val="191947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The C Character Set</a:t>
            </a:r>
          </a:p>
        </p:txBody>
      </p:sp>
      <p:sp>
        <p:nvSpPr>
          <p:cNvPr id="3" name="Content Placeholder 2"/>
          <p:cNvSpPr>
            <a:spLocks noGrp="1"/>
          </p:cNvSpPr>
          <p:nvPr>
            <p:ph idx="1"/>
          </p:nvPr>
        </p:nvSpPr>
        <p:spPr/>
        <p:txBody>
          <a:bodyPr>
            <a:normAutofit/>
          </a:bodyPr>
          <a:lstStyle/>
          <a:p>
            <a:r>
              <a:rPr lang="en-IN" sz="2400" dirty="0"/>
              <a:t>A character denotes any alphabet, digit or special symbol used to represent information.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96952"/>
            <a:ext cx="6120680" cy="260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519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IN" sz="2400" dirty="0"/>
              <a:t>Program 3-</a:t>
            </a:r>
            <a:br>
              <a:rPr lang="en-IN" sz="2400" dirty="0"/>
            </a:br>
            <a:r>
              <a:rPr lang="en-IN" sz="2400" dirty="0"/>
              <a:t>C Program to find the area of a circle</a:t>
            </a:r>
          </a:p>
        </p:txBody>
      </p:sp>
    </p:spTree>
    <p:extLst>
      <p:ext uri="{BB962C8B-B14F-4D97-AF65-F5344CB8AC3E}">
        <p14:creationId xmlns:p14="http://schemas.microsoft.com/office/powerpoint/2010/main" val="283950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IN" sz="2400" dirty="0"/>
              <a:t>Program 3-</a:t>
            </a:r>
            <a:br>
              <a:rPr lang="en-IN" sz="2400" dirty="0"/>
            </a:br>
            <a:r>
              <a:rPr lang="en-IN" sz="2400" dirty="0"/>
              <a:t>C Program to find the area of a circle</a:t>
            </a:r>
          </a:p>
        </p:txBody>
      </p:sp>
      <p:sp>
        <p:nvSpPr>
          <p:cNvPr id="4" name="Content Placeholder 3"/>
          <p:cNvSpPr>
            <a:spLocks noGrp="1"/>
          </p:cNvSpPr>
          <p:nvPr>
            <p:ph idx="1"/>
          </p:nvPr>
        </p:nvSpPr>
        <p:spPr/>
        <p:txBody>
          <a:bodyPr/>
          <a:lstStyle/>
          <a:p>
            <a:endParaRPr lang="en-IN"/>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280919"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7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Compilation</a:t>
            </a:r>
          </a:p>
        </p:txBody>
      </p:sp>
      <p:sp>
        <p:nvSpPr>
          <p:cNvPr id="3" name="Content Placeholder 2"/>
          <p:cNvSpPr>
            <a:spLocks noGrp="1"/>
          </p:cNvSpPr>
          <p:nvPr>
            <p:ph idx="1"/>
          </p:nvPr>
        </p:nvSpPr>
        <p:spPr/>
        <p:txBody>
          <a:bodyPr>
            <a:normAutofit lnSpcReduction="10000"/>
          </a:bodyPr>
          <a:lstStyle/>
          <a:p>
            <a:r>
              <a:rPr lang="en-IN" sz="2400" dirty="0"/>
              <a:t>Assuming that you are using a Turbo C or Turbo C++ compiler</a:t>
            </a:r>
          </a:p>
          <a:p>
            <a:r>
              <a:rPr lang="en-IN" sz="2400" dirty="0"/>
              <a:t>Steps to compile and execute your first C program…</a:t>
            </a:r>
          </a:p>
          <a:p>
            <a:pPr marL="457200" indent="-457200">
              <a:buFont typeface="+mj-lt"/>
              <a:buAutoNum type="arabicParenR"/>
            </a:pPr>
            <a:r>
              <a:rPr lang="en-IN" sz="2400" dirty="0"/>
              <a:t>Start the compiler at </a:t>
            </a:r>
            <a:r>
              <a:rPr lang="en-IN" sz="2400" b="1" dirty="0"/>
              <a:t>C&gt; </a:t>
            </a:r>
            <a:r>
              <a:rPr lang="en-IN" sz="2400" dirty="0"/>
              <a:t>prompt. </a:t>
            </a:r>
          </a:p>
          <a:p>
            <a:pPr marL="457200" indent="-457200">
              <a:buFont typeface="+mj-lt"/>
              <a:buAutoNum type="arabicParenR"/>
            </a:pPr>
            <a:r>
              <a:rPr lang="en-IN" sz="2400" dirty="0"/>
              <a:t>The compiler TC.EXE is usually present in </a:t>
            </a:r>
            <a:r>
              <a:rPr lang="en-IN" sz="2400" b="1" dirty="0"/>
              <a:t>C:\TC\BIN </a:t>
            </a:r>
            <a:r>
              <a:rPr lang="en-IN" sz="2400" dirty="0"/>
              <a:t>directory.</a:t>
            </a:r>
          </a:p>
          <a:p>
            <a:pPr marL="457200" indent="-457200">
              <a:buFont typeface="+mj-lt"/>
              <a:buAutoNum type="arabicParenR"/>
            </a:pPr>
            <a:r>
              <a:rPr lang="en-IN" sz="2400" dirty="0"/>
              <a:t>Select </a:t>
            </a:r>
            <a:r>
              <a:rPr lang="en-IN" sz="2400" b="1" dirty="0"/>
              <a:t>New </a:t>
            </a:r>
            <a:r>
              <a:rPr lang="en-IN" sz="2400" dirty="0"/>
              <a:t>from the </a:t>
            </a:r>
            <a:r>
              <a:rPr lang="en-IN" sz="2400" b="1" dirty="0"/>
              <a:t>File </a:t>
            </a:r>
            <a:r>
              <a:rPr lang="en-IN" sz="2400" dirty="0"/>
              <a:t>menu.</a:t>
            </a:r>
          </a:p>
          <a:p>
            <a:pPr marL="457200" indent="-457200">
              <a:buFont typeface="+mj-lt"/>
              <a:buAutoNum type="arabicParenR"/>
            </a:pPr>
            <a:r>
              <a:rPr lang="en-IN" sz="2400" dirty="0"/>
              <a:t>Type the program.</a:t>
            </a:r>
          </a:p>
          <a:p>
            <a:pPr marL="457200" indent="-457200">
              <a:buFont typeface="+mj-lt"/>
              <a:buAutoNum type="arabicParenR"/>
            </a:pPr>
            <a:r>
              <a:rPr lang="en-IN" sz="2400" dirty="0"/>
              <a:t>Save the program using </a:t>
            </a:r>
            <a:r>
              <a:rPr lang="en-IN" sz="2400" b="1" dirty="0"/>
              <a:t>F2 </a:t>
            </a:r>
            <a:r>
              <a:rPr lang="en-IN" sz="2400" dirty="0"/>
              <a:t>under a proper name (say Program1.c).</a:t>
            </a:r>
          </a:p>
          <a:p>
            <a:pPr marL="457200" indent="-457200">
              <a:buFont typeface="+mj-lt"/>
              <a:buAutoNum type="arabicParenR"/>
            </a:pPr>
            <a:r>
              <a:rPr lang="en-IN" sz="2400" dirty="0"/>
              <a:t>Use </a:t>
            </a:r>
            <a:r>
              <a:rPr lang="en-IN" sz="2400" b="1" dirty="0"/>
              <a:t>Ctrl + F9 </a:t>
            </a:r>
            <a:r>
              <a:rPr lang="en-IN" sz="2400" dirty="0"/>
              <a:t>to compile and execute the program.</a:t>
            </a:r>
          </a:p>
          <a:p>
            <a:pPr marL="457200" indent="-457200">
              <a:buFont typeface="+mj-lt"/>
              <a:buAutoNum type="arabicParenR"/>
            </a:pPr>
            <a:r>
              <a:rPr lang="en-IN" sz="2400" dirty="0"/>
              <a:t>Use </a:t>
            </a:r>
            <a:r>
              <a:rPr lang="en-IN" sz="2400" b="1" dirty="0"/>
              <a:t>Alt + F5 </a:t>
            </a:r>
            <a:r>
              <a:rPr lang="en-IN" sz="2400" dirty="0"/>
              <a:t>to view the output.</a:t>
            </a:r>
          </a:p>
        </p:txBody>
      </p:sp>
    </p:spTree>
    <p:extLst>
      <p:ext uri="{BB962C8B-B14F-4D97-AF65-F5344CB8AC3E}">
        <p14:creationId xmlns:p14="http://schemas.microsoft.com/office/powerpoint/2010/main" val="1185917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IN" sz="2400" dirty="0"/>
              <a:t>Program 4-</a:t>
            </a:r>
            <a:br>
              <a:rPr lang="en-IN" sz="2400" dirty="0"/>
            </a:br>
            <a:r>
              <a:rPr lang="en-IN" sz="2400" dirty="0"/>
              <a:t>C Program to convert temperature from degree </a:t>
            </a:r>
            <a:r>
              <a:rPr lang="en-IN" sz="2400" dirty="0" err="1"/>
              <a:t>celsius</a:t>
            </a:r>
            <a:r>
              <a:rPr lang="en-IN" sz="2400" dirty="0"/>
              <a:t> to </a:t>
            </a:r>
            <a:r>
              <a:rPr lang="en-IN" sz="2400" dirty="0" err="1"/>
              <a:t>fahrenheit</a:t>
            </a:r>
            <a:r>
              <a:rPr lang="en-IN" sz="2400" dirty="0"/>
              <a:t/>
            </a:r>
            <a:br>
              <a:rPr lang="en-IN" sz="2400" dirty="0"/>
            </a:br>
            <a:r>
              <a:rPr lang="en-IN" sz="2400" dirty="0" err="1"/>
              <a:t>Deg</a:t>
            </a:r>
            <a:r>
              <a:rPr lang="en-IN" sz="2400" dirty="0"/>
              <a:t> F=(</a:t>
            </a:r>
            <a:r>
              <a:rPr lang="en-IN" sz="2400" dirty="0" err="1"/>
              <a:t>Deg</a:t>
            </a:r>
            <a:r>
              <a:rPr lang="en-IN" sz="2400" dirty="0"/>
              <a:t> C*9)/5+32</a:t>
            </a:r>
          </a:p>
        </p:txBody>
      </p:sp>
    </p:spTree>
    <p:extLst>
      <p:ext uri="{BB962C8B-B14F-4D97-AF65-F5344CB8AC3E}">
        <p14:creationId xmlns:p14="http://schemas.microsoft.com/office/powerpoint/2010/main" val="481690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IN" sz="2400" dirty="0"/>
              <a:t>Program 4-</a:t>
            </a:r>
            <a:br>
              <a:rPr lang="en-IN" sz="2400" dirty="0"/>
            </a:br>
            <a:r>
              <a:rPr lang="en-IN" sz="2400" dirty="0"/>
              <a:t>C Program to convert temperature from degree </a:t>
            </a:r>
            <a:r>
              <a:rPr lang="en-IN" sz="2400" dirty="0" err="1"/>
              <a:t>celsius</a:t>
            </a:r>
            <a:r>
              <a:rPr lang="en-IN" sz="2400" dirty="0"/>
              <a:t> to </a:t>
            </a:r>
            <a:r>
              <a:rPr lang="en-IN" sz="2400" dirty="0" err="1"/>
              <a:t>fahrenheit</a:t>
            </a:r>
            <a:r>
              <a:rPr lang="en-IN" sz="2400" dirty="0"/>
              <a:t/>
            </a:r>
            <a:br>
              <a:rPr lang="en-IN" sz="2400" dirty="0"/>
            </a:br>
            <a:r>
              <a:rPr lang="en-IN" sz="2400" dirty="0" err="1"/>
              <a:t>Deg</a:t>
            </a:r>
            <a:r>
              <a:rPr lang="en-IN" sz="2400" dirty="0"/>
              <a:t> F=(</a:t>
            </a:r>
            <a:r>
              <a:rPr lang="en-IN" sz="2400" dirty="0" err="1"/>
              <a:t>Deg</a:t>
            </a:r>
            <a:r>
              <a:rPr lang="en-IN" sz="2400" dirty="0"/>
              <a:t> C*9)/5+32</a:t>
            </a:r>
          </a:p>
        </p:txBody>
      </p:sp>
      <p:pic>
        <p:nvPicPr>
          <p:cNvPr id="6146"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9552" y="1742576"/>
            <a:ext cx="8273130" cy="492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629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IN" sz="2400" dirty="0"/>
              <a:t>Program 5-</a:t>
            </a:r>
            <a:br>
              <a:rPr lang="en-IN" sz="2400" dirty="0"/>
            </a:br>
            <a:r>
              <a:rPr lang="en-IN" sz="2400" dirty="0"/>
              <a:t>C Program to calculate the area of an equilateral triangle where side is entered by the user</a:t>
            </a:r>
          </a:p>
        </p:txBody>
      </p:sp>
    </p:spTree>
    <p:extLst>
      <p:ext uri="{BB962C8B-B14F-4D97-AF65-F5344CB8AC3E}">
        <p14:creationId xmlns:p14="http://schemas.microsoft.com/office/powerpoint/2010/main" val="2656347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IN" sz="2400" dirty="0"/>
              <a:t>Program 5-</a:t>
            </a:r>
            <a:br>
              <a:rPr lang="en-IN" sz="2400" dirty="0"/>
            </a:br>
            <a:r>
              <a:rPr lang="en-IN" sz="2400" dirty="0"/>
              <a:t>C Program to calculate the area of an equilateral triangle where side is entered by the user</a:t>
            </a:r>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5536" y="1772816"/>
            <a:ext cx="8224708"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40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TUT2</a:t>
            </a: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66742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20680"/>
          </a:xfrm>
        </p:spPr>
        <p:txBody>
          <a:bodyPr>
            <a:normAutofit/>
          </a:bodyPr>
          <a:lstStyle/>
          <a:p>
            <a:pPr marL="0" indent="0">
              <a:buNone/>
            </a:pPr>
            <a:r>
              <a:rPr lang="en-IN" sz="2400" dirty="0"/>
              <a:t>Write a C Program to Compute Quotient and Remainder</a:t>
            </a:r>
          </a:p>
        </p:txBody>
      </p:sp>
    </p:spTree>
    <p:extLst>
      <p:ext uri="{BB962C8B-B14F-4D97-AF65-F5344CB8AC3E}">
        <p14:creationId xmlns:p14="http://schemas.microsoft.com/office/powerpoint/2010/main" val="322196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20680"/>
          </a:xfrm>
        </p:spPr>
        <p:txBody>
          <a:bodyPr>
            <a:normAutofit/>
          </a:bodyPr>
          <a:lstStyle/>
          <a:p>
            <a:pPr marL="0" indent="0">
              <a:buNone/>
            </a:pPr>
            <a:r>
              <a:rPr lang="en-IN" sz="2400" dirty="0"/>
              <a:t>Write a C Program to Compute Quotient and Remainder</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57294"/>
            <a:ext cx="6984980" cy="5024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51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Constants, Variables and Keywords</a:t>
            </a:r>
          </a:p>
        </p:txBody>
      </p:sp>
      <p:sp>
        <p:nvSpPr>
          <p:cNvPr id="3" name="Content Placeholder 2"/>
          <p:cNvSpPr>
            <a:spLocks noGrp="1"/>
          </p:cNvSpPr>
          <p:nvPr>
            <p:ph idx="1"/>
          </p:nvPr>
        </p:nvSpPr>
        <p:spPr/>
        <p:txBody>
          <a:bodyPr>
            <a:normAutofit/>
          </a:bodyPr>
          <a:lstStyle/>
          <a:p>
            <a:r>
              <a:rPr lang="en-IN" sz="2400" dirty="0"/>
              <a:t>The alphabets, numbers and special symbols when properly combined form constants, variables and keywords. </a:t>
            </a:r>
          </a:p>
        </p:txBody>
      </p:sp>
    </p:spTree>
    <p:extLst>
      <p:ext uri="{BB962C8B-B14F-4D97-AF65-F5344CB8AC3E}">
        <p14:creationId xmlns:p14="http://schemas.microsoft.com/office/powerpoint/2010/main" val="3573955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IN" sz="2400" dirty="0"/>
              <a:t>Write a C Program to Convert days to years, weeks &amp; days ignoring leap year</a:t>
            </a:r>
          </a:p>
        </p:txBody>
      </p:sp>
    </p:spTree>
    <p:extLst>
      <p:ext uri="{BB962C8B-B14F-4D97-AF65-F5344CB8AC3E}">
        <p14:creationId xmlns:p14="http://schemas.microsoft.com/office/powerpoint/2010/main" val="3430923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IN" sz="2400" dirty="0"/>
              <a:t>Write a C Program to Convert days to years, weeks &amp; days ignoring leap year</a:t>
            </a: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83096"/>
            <a:ext cx="7344816" cy="5209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91680" y="3645024"/>
            <a:ext cx="5328592" cy="1938992"/>
          </a:xfrm>
          <a:prstGeom prst="rect">
            <a:avLst/>
          </a:prstGeom>
          <a:noFill/>
        </p:spPr>
        <p:txBody>
          <a:bodyPr wrap="square" rtlCol="0">
            <a:spAutoFit/>
          </a:bodyPr>
          <a:lstStyle/>
          <a:p>
            <a:r>
              <a:rPr lang="en-IN" sz="2000" b="1" dirty="0" err="1"/>
              <a:t>printf</a:t>
            </a:r>
            <a:r>
              <a:rPr lang="en-IN" sz="2000" b="1" dirty="0"/>
              <a:t>(“Years=%d\</a:t>
            </a:r>
            <a:r>
              <a:rPr lang="en-IN" sz="2000" b="1" dirty="0" err="1"/>
              <a:t>n”,years</a:t>
            </a:r>
            <a:r>
              <a:rPr lang="en-IN" sz="2000" b="1" dirty="0"/>
              <a:t>);</a:t>
            </a:r>
          </a:p>
          <a:p>
            <a:r>
              <a:rPr lang="en-IN" sz="2000" b="1" dirty="0" err="1"/>
              <a:t>printf</a:t>
            </a:r>
            <a:r>
              <a:rPr lang="en-IN" sz="2000" b="1" dirty="0"/>
              <a:t>(“Weeks=%d\</a:t>
            </a:r>
            <a:r>
              <a:rPr lang="en-IN" sz="2000" b="1" dirty="0" err="1"/>
              <a:t>n”,weeks</a:t>
            </a:r>
            <a:r>
              <a:rPr lang="en-IN" sz="2000" b="1" dirty="0"/>
              <a:t>);</a:t>
            </a:r>
          </a:p>
          <a:p>
            <a:r>
              <a:rPr lang="en-IN" sz="2000" b="1" dirty="0" err="1"/>
              <a:t>printf</a:t>
            </a:r>
            <a:r>
              <a:rPr lang="en-IN" sz="2000" b="1" dirty="0"/>
              <a:t>(“Days=%d\</a:t>
            </a:r>
            <a:r>
              <a:rPr lang="en-IN" sz="2000" b="1" dirty="0" err="1"/>
              <a:t>n”,days</a:t>
            </a:r>
            <a:r>
              <a:rPr lang="en-IN" sz="2000" b="1" dirty="0"/>
              <a:t>);</a:t>
            </a:r>
          </a:p>
          <a:p>
            <a:endParaRPr lang="en-IN" sz="2000" b="1" dirty="0"/>
          </a:p>
          <a:p>
            <a:endParaRPr lang="en-IN" sz="2000" dirty="0"/>
          </a:p>
          <a:p>
            <a:endParaRPr lang="en-IN" sz="2000" dirty="0"/>
          </a:p>
        </p:txBody>
      </p:sp>
    </p:spTree>
    <p:extLst>
      <p:ext uri="{BB962C8B-B14F-4D97-AF65-F5344CB8AC3E}">
        <p14:creationId xmlns:p14="http://schemas.microsoft.com/office/powerpoint/2010/main" val="192728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Escape Sequences</a:t>
            </a:r>
            <a:endParaRPr lang="en-IN" dirty="0"/>
          </a:p>
        </p:txBody>
      </p:sp>
      <p:sp>
        <p:nvSpPr>
          <p:cNvPr id="3" name="Content Placeholder 2"/>
          <p:cNvSpPr>
            <a:spLocks noGrp="1"/>
          </p:cNvSpPr>
          <p:nvPr>
            <p:ph idx="1"/>
          </p:nvPr>
        </p:nvSpPr>
        <p:spPr/>
        <p:txBody>
          <a:bodyPr>
            <a:normAutofit/>
          </a:bodyPr>
          <a:lstStyle/>
          <a:p>
            <a:endParaRPr lang="en-IN" b="1" dirty="0"/>
          </a:p>
        </p:txBody>
      </p:sp>
    </p:spTree>
    <p:extLst>
      <p:ext uri="{BB962C8B-B14F-4D97-AF65-F5344CB8AC3E}">
        <p14:creationId xmlns:p14="http://schemas.microsoft.com/office/powerpoint/2010/main" val="2535362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Escape Sequences</a:t>
            </a:r>
            <a:endParaRPr lang="en-IN" dirty="0"/>
          </a:p>
        </p:txBody>
      </p:sp>
      <p:sp>
        <p:nvSpPr>
          <p:cNvPr id="3" name="Content Placeholder 2"/>
          <p:cNvSpPr>
            <a:spLocks noGrp="1"/>
          </p:cNvSpPr>
          <p:nvPr>
            <p:ph idx="1"/>
          </p:nvPr>
        </p:nvSpPr>
        <p:spPr/>
        <p:txBody>
          <a:bodyPr>
            <a:normAutofit/>
          </a:bodyPr>
          <a:lstStyle/>
          <a:p>
            <a:r>
              <a:rPr lang="en-IN" sz="2400" dirty="0"/>
              <a:t>We saw earlier how the newline character, </a:t>
            </a:r>
          </a:p>
          <a:p>
            <a:r>
              <a:rPr lang="en-IN" sz="2400" b="1" dirty="0"/>
              <a:t>\n</a:t>
            </a:r>
            <a:r>
              <a:rPr lang="en-IN" sz="2400" dirty="0"/>
              <a:t>, when inserted in a </a:t>
            </a:r>
            <a:r>
              <a:rPr lang="en-IN" sz="2400" b="1" dirty="0" err="1"/>
              <a:t>printf</a:t>
            </a:r>
            <a:r>
              <a:rPr lang="en-IN" sz="2400" b="1" dirty="0"/>
              <a:t>( )</a:t>
            </a:r>
            <a:r>
              <a:rPr lang="en-IN" sz="2400" dirty="0"/>
              <a:t>’s format string, takes the cursor to the beginning of the next line. </a:t>
            </a:r>
          </a:p>
        </p:txBody>
      </p:sp>
    </p:spTree>
    <p:extLst>
      <p:ext uri="{BB962C8B-B14F-4D97-AF65-F5344CB8AC3E}">
        <p14:creationId xmlns:p14="http://schemas.microsoft.com/office/powerpoint/2010/main" val="1406931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Escape Sequences</a:t>
            </a:r>
            <a:endParaRPr lang="en-IN" dirty="0"/>
          </a:p>
        </p:txBody>
      </p:sp>
      <p:sp>
        <p:nvSpPr>
          <p:cNvPr id="3" name="Content Placeholder 2"/>
          <p:cNvSpPr>
            <a:spLocks noGrp="1"/>
          </p:cNvSpPr>
          <p:nvPr>
            <p:ph idx="1"/>
          </p:nvPr>
        </p:nvSpPr>
        <p:spPr/>
        <p:txBody>
          <a:bodyPr>
            <a:normAutofit/>
          </a:bodyPr>
          <a:lstStyle/>
          <a:p>
            <a:r>
              <a:rPr lang="en-IN" sz="2400" dirty="0"/>
              <a:t>Escape sequences that begin with a \ sign</a:t>
            </a:r>
          </a:p>
          <a:p>
            <a:endParaRPr lang="en-IN" sz="2400" dirty="0"/>
          </a:p>
          <a:p>
            <a:r>
              <a:rPr lang="en-IN" sz="2400" dirty="0"/>
              <a:t>The newline character \n is an ‘escape sequence’, </a:t>
            </a:r>
          </a:p>
          <a:p>
            <a:endParaRPr lang="en-IN" sz="2400" dirty="0"/>
          </a:p>
        </p:txBody>
      </p:sp>
    </p:spTree>
    <p:extLst>
      <p:ext uri="{BB962C8B-B14F-4D97-AF65-F5344CB8AC3E}">
        <p14:creationId xmlns:p14="http://schemas.microsoft.com/office/powerpoint/2010/main" val="3447941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Escape Sequences</a:t>
            </a:r>
            <a:endParaRPr lang="en-IN" dirty="0"/>
          </a:p>
        </p:txBody>
      </p:sp>
      <p:sp>
        <p:nvSpPr>
          <p:cNvPr id="3" name="Content Placeholder 2"/>
          <p:cNvSpPr>
            <a:spLocks noGrp="1"/>
          </p:cNvSpPr>
          <p:nvPr>
            <p:ph idx="1"/>
          </p:nvPr>
        </p:nvSpPr>
        <p:spPr/>
        <p:txBody>
          <a:bodyPr>
            <a:normAutofit/>
          </a:bodyPr>
          <a:lstStyle/>
          <a:p>
            <a:r>
              <a:rPr lang="en-IN" sz="2400" dirty="0"/>
              <a:t>The backslash symbol (\) is considered as an ‘escape’ character—</a:t>
            </a:r>
          </a:p>
          <a:p>
            <a:r>
              <a:rPr lang="en-IN" sz="2400" dirty="0"/>
              <a:t>it causes an escape from the normal interpretation of a string, </a:t>
            </a:r>
          </a:p>
          <a:p>
            <a:r>
              <a:rPr lang="en-IN" sz="2400" dirty="0"/>
              <a:t>so that the next character is recognized as one having a special meaning.</a:t>
            </a:r>
          </a:p>
        </p:txBody>
      </p:sp>
    </p:spTree>
    <p:extLst>
      <p:ext uri="{BB962C8B-B14F-4D97-AF65-F5344CB8AC3E}">
        <p14:creationId xmlns:p14="http://schemas.microsoft.com/office/powerpoint/2010/main" val="2292602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Escape Sequences</a:t>
            </a:r>
            <a:endParaRPr lang="en-IN" dirty="0"/>
          </a:p>
        </p:txBody>
      </p:sp>
      <p:sp>
        <p:nvSpPr>
          <p:cNvPr id="3" name="Content Placeholder 2"/>
          <p:cNvSpPr>
            <a:spLocks noGrp="1"/>
          </p:cNvSpPr>
          <p:nvPr>
            <p:ph idx="1"/>
          </p:nvPr>
        </p:nvSpPr>
        <p:spPr/>
        <p:txBody>
          <a:bodyPr>
            <a:normAutofit/>
          </a:bodyPr>
          <a:lstStyle/>
          <a:p>
            <a:r>
              <a:rPr lang="en-IN" sz="2400" dirty="0"/>
              <a:t>\t-Horizontal Tab</a:t>
            </a:r>
          </a:p>
          <a:p>
            <a:r>
              <a:rPr lang="en-IN" sz="2400" dirty="0"/>
              <a:t>A </a:t>
            </a:r>
            <a:r>
              <a:rPr lang="en-IN" sz="2400" b="1" dirty="0"/>
              <a:t>\t </a:t>
            </a:r>
            <a:r>
              <a:rPr lang="en-IN" sz="2400" dirty="0"/>
              <a:t>moves the cursor to the next tab stop.</a:t>
            </a:r>
          </a:p>
          <a:p>
            <a:r>
              <a:rPr lang="en-IN" sz="2400" dirty="0"/>
              <a:t>A 80-column screen usually has 10 tab stops. </a:t>
            </a:r>
          </a:p>
          <a:p>
            <a:r>
              <a:rPr lang="en-IN" sz="2400" dirty="0"/>
              <a:t>The screen is divided into 10 zones of 8 columns each. </a:t>
            </a:r>
          </a:p>
          <a:p>
            <a:r>
              <a:rPr lang="en-IN" sz="2400" dirty="0"/>
              <a:t>Printing a tab takes the cursor to the beginning of next printing zone. </a:t>
            </a:r>
          </a:p>
          <a:p>
            <a:r>
              <a:rPr lang="en-IN" sz="2400" dirty="0"/>
              <a:t>For example, if cursor is positioned in column 5, then printing a tab takes it to column 8.</a:t>
            </a:r>
          </a:p>
        </p:txBody>
      </p:sp>
    </p:spTree>
    <p:extLst>
      <p:ext uri="{BB962C8B-B14F-4D97-AF65-F5344CB8AC3E}">
        <p14:creationId xmlns:p14="http://schemas.microsoft.com/office/powerpoint/2010/main" val="494341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Program</a:t>
            </a:r>
            <a:endParaRPr lang="en-IN" dirty="0"/>
          </a:p>
        </p:txBody>
      </p:sp>
      <p:sp>
        <p:nvSpPr>
          <p:cNvPr id="3" name="Content Placeholder 2"/>
          <p:cNvSpPr>
            <a:spLocks noGrp="1"/>
          </p:cNvSpPr>
          <p:nvPr>
            <p:ph idx="1"/>
          </p:nvPr>
        </p:nvSpPr>
        <p:spPr/>
        <p:txBody>
          <a:bodyPr>
            <a:normAutofit/>
          </a:bodyPr>
          <a:lstStyle/>
          <a:p>
            <a:pPr marL="0" indent="0">
              <a:buNone/>
            </a:pPr>
            <a:r>
              <a:rPr lang="en-IN" sz="2400" dirty="0"/>
              <a:t>main( )</a:t>
            </a:r>
          </a:p>
          <a:p>
            <a:pPr marL="0" indent="0">
              <a:buNone/>
            </a:pPr>
            <a:r>
              <a:rPr lang="en-IN" sz="2400" dirty="0"/>
              <a:t>{</a:t>
            </a:r>
          </a:p>
          <a:p>
            <a:pPr marL="0" indent="0">
              <a:buNone/>
            </a:pPr>
            <a:r>
              <a:rPr lang="en-IN" sz="2400" dirty="0" err="1"/>
              <a:t>printf</a:t>
            </a:r>
            <a:r>
              <a:rPr lang="en-IN" sz="2400" dirty="0"/>
              <a:t> ( "You\</a:t>
            </a:r>
            <a:r>
              <a:rPr lang="en-IN" sz="2400" dirty="0" err="1"/>
              <a:t>tmust</a:t>
            </a:r>
            <a:r>
              <a:rPr lang="en-IN" sz="2400" dirty="0"/>
              <a:t>\</a:t>
            </a:r>
            <a:r>
              <a:rPr lang="en-IN" sz="2400" dirty="0" err="1"/>
              <a:t>tbe</a:t>
            </a:r>
            <a:r>
              <a:rPr lang="en-IN" sz="2400" dirty="0"/>
              <a:t>\</a:t>
            </a:r>
            <a:r>
              <a:rPr lang="en-IN" sz="2400" dirty="0" err="1"/>
              <a:t>tcrazy</a:t>
            </a:r>
            <a:r>
              <a:rPr lang="en-IN" sz="2400" dirty="0"/>
              <a:t>\</a:t>
            </a:r>
            <a:r>
              <a:rPr lang="en-IN" sz="2400" dirty="0" err="1"/>
              <a:t>nto</a:t>
            </a:r>
            <a:r>
              <a:rPr lang="en-IN" sz="2400" dirty="0"/>
              <a:t>\</a:t>
            </a:r>
            <a:r>
              <a:rPr lang="en-IN" sz="2400" dirty="0" err="1"/>
              <a:t>thate</a:t>
            </a:r>
            <a:r>
              <a:rPr lang="en-IN" sz="2400" dirty="0"/>
              <a:t>\</a:t>
            </a:r>
            <a:r>
              <a:rPr lang="en-IN" sz="2400" dirty="0" err="1"/>
              <a:t>tthis</a:t>
            </a:r>
            <a:r>
              <a:rPr lang="en-IN" sz="2400" dirty="0"/>
              <a:t>\</a:t>
            </a:r>
            <a:r>
              <a:rPr lang="en-IN" sz="2400" dirty="0" err="1"/>
              <a:t>tbook</a:t>
            </a:r>
            <a:r>
              <a:rPr lang="en-IN" sz="2400" dirty="0"/>
              <a:t>" ) ;</a:t>
            </a:r>
          </a:p>
          <a:p>
            <a:pPr marL="0" indent="0">
              <a:buNone/>
            </a:pPr>
            <a:r>
              <a:rPr lang="en-IN" sz="2400" dirty="0"/>
              <a:t>}</a:t>
            </a:r>
          </a:p>
        </p:txBody>
      </p:sp>
    </p:spTree>
    <p:extLst>
      <p:ext uri="{BB962C8B-B14F-4D97-AF65-F5344CB8AC3E}">
        <p14:creationId xmlns:p14="http://schemas.microsoft.com/office/powerpoint/2010/main" val="1218949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IN" dirty="0"/>
              <a:t>Output-</a:t>
            </a:r>
          </a:p>
        </p:txBody>
      </p:sp>
      <p:sp>
        <p:nvSpPr>
          <p:cNvPr id="3" name="Content Placeholder 2"/>
          <p:cNvSpPr>
            <a:spLocks noGrp="1"/>
          </p:cNvSpPr>
          <p:nvPr>
            <p:ph idx="1"/>
          </p:nvPr>
        </p:nvSpPr>
        <p:spPr/>
        <p:txBody>
          <a:bodyPr>
            <a:normAutofit/>
          </a:bodyPr>
          <a:lstStyle/>
          <a:p>
            <a:pPr marL="0" indent="0">
              <a:buNone/>
            </a:pPr>
            <a:r>
              <a:rPr lang="en-IN" sz="2400" dirty="0"/>
              <a:t>main( )</a:t>
            </a:r>
          </a:p>
          <a:p>
            <a:pPr marL="0" indent="0">
              <a:buNone/>
            </a:pPr>
            <a:r>
              <a:rPr lang="en-IN" sz="2400" dirty="0"/>
              <a:t>{</a:t>
            </a:r>
          </a:p>
          <a:p>
            <a:pPr marL="0" indent="0">
              <a:buNone/>
            </a:pPr>
            <a:r>
              <a:rPr lang="en-IN" sz="2400" dirty="0" err="1"/>
              <a:t>printf</a:t>
            </a:r>
            <a:r>
              <a:rPr lang="en-IN" sz="2400" dirty="0"/>
              <a:t> ( "You\</a:t>
            </a:r>
            <a:r>
              <a:rPr lang="en-IN" sz="2400" dirty="0" err="1"/>
              <a:t>tmust</a:t>
            </a:r>
            <a:r>
              <a:rPr lang="en-IN" sz="2400" dirty="0"/>
              <a:t>\</a:t>
            </a:r>
            <a:r>
              <a:rPr lang="en-IN" sz="2400" dirty="0" err="1"/>
              <a:t>tbe</a:t>
            </a:r>
            <a:r>
              <a:rPr lang="en-IN" sz="2400" dirty="0"/>
              <a:t>\</a:t>
            </a:r>
            <a:r>
              <a:rPr lang="en-IN" sz="2400" dirty="0" err="1"/>
              <a:t>tcrazy</a:t>
            </a:r>
            <a:r>
              <a:rPr lang="en-IN" sz="2400" dirty="0"/>
              <a:t>\</a:t>
            </a:r>
            <a:r>
              <a:rPr lang="en-IN" sz="2400" dirty="0" err="1"/>
              <a:t>nto</a:t>
            </a:r>
            <a:r>
              <a:rPr lang="en-IN" sz="2400" dirty="0"/>
              <a:t>\</a:t>
            </a:r>
            <a:r>
              <a:rPr lang="en-IN" sz="2400" dirty="0" err="1"/>
              <a:t>thate</a:t>
            </a:r>
            <a:r>
              <a:rPr lang="en-IN" sz="2400" dirty="0"/>
              <a:t>\</a:t>
            </a:r>
            <a:r>
              <a:rPr lang="en-IN" sz="2400" dirty="0" err="1"/>
              <a:t>tthis</a:t>
            </a:r>
            <a:r>
              <a:rPr lang="en-IN" sz="2400" dirty="0"/>
              <a:t>\</a:t>
            </a:r>
            <a:r>
              <a:rPr lang="en-IN" sz="2400" dirty="0" err="1"/>
              <a:t>tbook</a:t>
            </a:r>
            <a:r>
              <a:rPr lang="en-IN" sz="2400" dirty="0"/>
              <a:t>" ) ;</a:t>
            </a:r>
          </a:p>
          <a:p>
            <a:pPr marL="0" indent="0">
              <a:buNone/>
            </a:pPr>
            <a:r>
              <a:rPr lang="en-IN" sz="2400" dirty="0"/>
              <a:t>}</a:t>
            </a:r>
          </a:p>
          <a:p>
            <a:endParaRPr lang="en-IN" sz="2400" dirty="0"/>
          </a:p>
          <a:p>
            <a:pPr marL="0" indent="0">
              <a:buNone/>
            </a:pPr>
            <a:r>
              <a:rPr lang="en-IN" sz="2400" dirty="0"/>
              <a:t>Output-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820" t="33730" r="36638" b="54762"/>
          <a:stretch/>
        </p:blipFill>
        <p:spPr bwMode="auto">
          <a:xfrm>
            <a:off x="467544" y="4468332"/>
            <a:ext cx="6624736" cy="1746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050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Escape Sequences</a:t>
            </a:r>
            <a:endParaRPr lang="en-IN" dirty="0"/>
          </a:p>
        </p:txBody>
      </p:sp>
      <p:sp>
        <p:nvSpPr>
          <p:cNvPr id="3" name="Content Placeholder 2"/>
          <p:cNvSpPr>
            <a:spLocks noGrp="1"/>
          </p:cNvSpPr>
          <p:nvPr>
            <p:ph idx="1"/>
          </p:nvPr>
        </p:nvSpPr>
        <p:spPr/>
        <p:txBody>
          <a:bodyPr>
            <a:normAutofit lnSpcReduction="10000"/>
          </a:bodyPr>
          <a:lstStyle/>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r>
              <a:rPr lang="en-IN" sz="2400" b="1" dirty="0"/>
              <a:t>\b </a:t>
            </a:r>
            <a:r>
              <a:rPr lang="en-IN" sz="2400" dirty="0"/>
              <a:t>moves the cursor one position to the left of its current position.</a:t>
            </a:r>
          </a:p>
          <a:p>
            <a:r>
              <a:rPr lang="en-IN" sz="2400" b="1" dirty="0"/>
              <a:t>\r </a:t>
            </a:r>
            <a:r>
              <a:rPr lang="en-IN" sz="2400" dirty="0"/>
              <a:t>takes the cursor to the beginning of the line in which it is currently placed.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842493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98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C Constants</a:t>
            </a:r>
          </a:p>
        </p:txBody>
      </p:sp>
      <p:sp>
        <p:nvSpPr>
          <p:cNvPr id="3" name="Content Placeholder 2"/>
          <p:cNvSpPr>
            <a:spLocks noGrp="1"/>
          </p:cNvSpPr>
          <p:nvPr>
            <p:ph idx="1"/>
          </p:nvPr>
        </p:nvSpPr>
        <p:spPr/>
        <p:txBody>
          <a:bodyPr>
            <a:normAutofit/>
          </a:bodyPr>
          <a:lstStyle/>
          <a:p>
            <a:r>
              <a:rPr lang="en-IN" sz="2400" dirty="0"/>
              <a:t>A constant is an entity that doesn’t change whereas a variable is an entity that may change.</a:t>
            </a:r>
          </a:p>
        </p:txBody>
      </p:sp>
    </p:spTree>
    <p:extLst>
      <p:ext uri="{BB962C8B-B14F-4D97-AF65-F5344CB8AC3E}">
        <p14:creationId xmlns:p14="http://schemas.microsoft.com/office/powerpoint/2010/main" val="2028301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Escape Sequences</a:t>
            </a:r>
            <a:endParaRPr lang="en-IN" dirty="0"/>
          </a:p>
        </p:txBody>
      </p:sp>
      <p:sp>
        <p:nvSpPr>
          <p:cNvPr id="3" name="Content Placeholder 2"/>
          <p:cNvSpPr>
            <a:spLocks noGrp="1"/>
          </p:cNvSpPr>
          <p:nvPr>
            <p:ph idx="1"/>
          </p:nvPr>
        </p:nvSpPr>
        <p:spPr/>
        <p:txBody>
          <a:bodyPr>
            <a:normAutofit lnSpcReduction="10000"/>
          </a:bodyPr>
          <a:lstStyle/>
          <a:p>
            <a:endParaRPr lang="en-IN" sz="2400" b="1" dirty="0"/>
          </a:p>
          <a:p>
            <a:endParaRPr lang="en-IN" sz="2400" b="1" dirty="0"/>
          </a:p>
          <a:p>
            <a:endParaRPr lang="en-IN" sz="2400" b="1" dirty="0"/>
          </a:p>
          <a:p>
            <a:endParaRPr lang="en-IN" sz="2400" b="1" dirty="0"/>
          </a:p>
          <a:p>
            <a:endParaRPr lang="en-IN" sz="2400" b="1" dirty="0"/>
          </a:p>
          <a:p>
            <a:endParaRPr lang="en-IN" sz="2400" b="1" dirty="0"/>
          </a:p>
          <a:p>
            <a:endParaRPr lang="en-IN" sz="2400" b="1" dirty="0"/>
          </a:p>
          <a:p>
            <a:r>
              <a:rPr lang="en-IN" sz="2400" b="1" dirty="0"/>
              <a:t>\a </a:t>
            </a:r>
            <a:r>
              <a:rPr lang="en-IN" sz="2400" dirty="0"/>
              <a:t>alerts the user by sounding the speaker inside the computer. </a:t>
            </a:r>
          </a:p>
          <a:p>
            <a:r>
              <a:rPr lang="en-IN" sz="2400" b="1" dirty="0"/>
              <a:t>\f </a:t>
            </a:r>
            <a:r>
              <a:rPr lang="en-IN" sz="2400" dirty="0"/>
              <a:t>Form feed advances the computer stationery attached to the printer to the top of the next page.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842493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8025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Escape Sequences</a:t>
            </a:r>
            <a:endParaRPr lang="en-IN" dirty="0"/>
          </a:p>
        </p:txBody>
      </p:sp>
      <p:sp>
        <p:nvSpPr>
          <p:cNvPr id="3" name="Content Placeholder 2"/>
          <p:cNvSpPr>
            <a:spLocks noGrp="1"/>
          </p:cNvSpPr>
          <p:nvPr>
            <p:ph idx="1"/>
          </p:nvPr>
        </p:nvSpPr>
        <p:spPr>
          <a:xfrm>
            <a:off x="457200" y="3861048"/>
            <a:ext cx="8229600" cy="2592288"/>
          </a:xfrm>
        </p:spPr>
        <p:txBody>
          <a:bodyPr>
            <a:normAutofit/>
          </a:bodyPr>
          <a:lstStyle/>
          <a:p>
            <a:r>
              <a:rPr lang="en-IN" sz="2400" dirty="0"/>
              <a:t>Characters that are ordinarily used as delimiters... </a:t>
            </a:r>
          </a:p>
          <a:p>
            <a:r>
              <a:rPr lang="en-IN" sz="2400" dirty="0"/>
              <a:t>the single quote</a:t>
            </a:r>
          </a:p>
          <a:p>
            <a:r>
              <a:rPr lang="en-IN" sz="2400" dirty="0"/>
              <a:t>double quote</a:t>
            </a:r>
          </a:p>
          <a:p>
            <a:r>
              <a:rPr lang="en-IN" sz="2400" dirty="0"/>
              <a:t>the backslash </a:t>
            </a:r>
          </a:p>
          <a:p>
            <a:r>
              <a:rPr lang="en-IN" sz="2400" dirty="0"/>
              <a:t>can be printed by preceding them with the backslash.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842493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272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 Vertical Tab </a:t>
            </a:r>
          </a:p>
        </p:txBody>
      </p:sp>
      <p:sp>
        <p:nvSpPr>
          <p:cNvPr id="3" name="Content Placeholder 2"/>
          <p:cNvSpPr>
            <a:spLocks noGrp="1"/>
          </p:cNvSpPr>
          <p:nvPr>
            <p:ph idx="1"/>
          </p:nvPr>
        </p:nvSpPr>
        <p:spPr/>
        <p:txBody>
          <a:bodyPr>
            <a:noAutofit/>
          </a:bodyPr>
          <a:lstStyle/>
          <a:p>
            <a:pPr marL="0" indent="0">
              <a:buNone/>
            </a:pPr>
            <a:r>
              <a:rPr lang="en-IN" sz="2400" dirty="0"/>
              <a:t>// C program to illustrate \v escape sequence</a:t>
            </a:r>
          </a:p>
          <a:p>
            <a:pPr marL="0" indent="0">
              <a:buNone/>
            </a:pPr>
            <a:r>
              <a:rPr lang="en-IN" sz="2400" dirty="0"/>
              <a:t>#include &lt;</a:t>
            </a:r>
            <a:r>
              <a:rPr lang="en-IN" sz="2400" dirty="0" err="1"/>
              <a:t>stdio.h</a:t>
            </a:r>
            <a:r>
              <a:rPr lang="en-IN" sz="2400" dirty="0"/>
              <a:t>&gt;</a:t>
            </a:r>
          </a:p>
          <a:p>
            <a:pPr marL="0" indent="0">
              <a:buNone/>
            </a:pPr>
            <a:r>
              <a:rPr lang="en-IN" sz="2400" dirty="0" err="1"/>
              <a:t>int</a:t>
            </a:r>
            <a:r>
              <a:rPr lang="en-IN" sz="2400" dirty="0"/>
              <a:t> main(void)</a:t>
            </a:r>
          </a:p>
          <a:p>
            <a:pPr marL="0" indent="0">
              <a:buNone/>
            </a:pPr>
            <a:r>
              <a:rPr lang="en-IN" sz="2400" dirty="0"/>
              <a:t>{	</a:t>
            </a:r>
          </a:p>
          <a:p>
            <a:pPr marL="0" indent="0">
              <a:buNone/>
            </a:pPr>
            <a:r>
              <a:rPr lang="en-IN" sz="2400" dirty="0"/>
              <a:t>// Here we are using \v, which is vertical tab character.	</a:t>
            </a:r>
          </a:p>
          <a:p>
            <a:pPr marL="0" indent="0">
              <a:buNone/>
            </a:pPr>
            <a:r>
              <a:rPr lang="en-IN" sz="2400" dirty="0" err="1"/>
              <a:t>printf</a:t>
            </a:r>
            <a:r>
              <a:rPr lang="en-IN" sz="2400" dirty="0"/>
              <a:t>("Hello\v friends\v");	</a:t>
            </a:r>
          </a:p>
          <a:p>
            <a:pPr marL="0" indent="0">
              <a:buNone/>
            </a:pPr>
            <a:r>
              <a:rPr lang="en-IN" sz="2400" dirty="0" err="1"/>
              <a:t>printf</a:t>
            </a:r>
            <a:r>
              <a:rPr lang="en-IN" sz="2400" dirty="0"/>
              <a:t>("Welcome\v to GFG");	</a:t>
            </a:r>
          </a:p>
          <a:p>
            <a:pPr marL="0" indent="0">
              <a:buNone/>
            </a:pPr>
            <a:r>
              <a:rPr lang="en-IN" sz="2400" dirty="0"/>
              <a:t>return (0);</a:t>
            </a:r>
          </a:p>
          <a:p>
            <a:pPr marL="0" indent="0">
              <a:buNone/>
            </a:pPr>
            <a:r>
              <a:rPr lang="en-IN" sz="2400" dirty="0"/>
              <a:t>}</a:t>
            </a:r>
          </a:p>
        </p:txBody>
      </p:sp>
    </p:spTree>
    <p:extLst>
      <p:ext uri="{BB962C8B-B14F-4D97-AF65-F5344CB8AC3E}">
        <p14:creationId xmlns:p14="http://schemas.microsoft.com/office/powerpoint/2010/main" val="2243389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Output-</a:t>
            </a:r>
          </a:p>
          <a:p>
            <a:pPr marL="0" indent="0">
              <a:buNone/>
            </a:pP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t="77778" r="57499" b="6250"/>
          <a:stretch/>
        </p:blipFill>
        <p:spPr bwMode="auto">
          <a:xfrm>
            <a:off x="827584" y="2459508"/>
            <a:ext cx="6480720" cy="2569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817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
            </a:r>
          </a:p>
        </p:txBody>
      </p:sp>
      <p:sp>
        <p:nvSpPr>
          <p:cNvPr id="3" name="Content Placeholder 2"/>
          <p:cNvSpPr>
            <a:spLocks noGrp="1"/>
          </p:cNvSpPr>
          <p:nvPr>
            <p:ph idx="1"/>
          </p:nvPr>
        </p:nvSpPr>
        <p:spPr/>
        <p:txBody>
          <a:bodyPr>
            <a:normAutofit fontScale="77500" lnSpcReduction="20000"/>
          </a:bodyPr>
          <a:lstStyle/>
          <a:p>
            <a:pPr marL="0" indent="0">
              <a:buNone/>
            </a:pPr>
            <a:r>
              <a:rPr lang="en-IN" dirty="0"/>
              <a:t>// C program to illustrate \b escape sequence</a:t>
            </a:r>
          </a:p>
          <a:p>
            <a:pPr marL="0" indent="0">
              <a:buNone/>
            </a:pPr>
            <a:r>
              <a:rPr lang="en-IN" dirty="0"/>
              <a:t>#include &lt;</a:t>
            </a:r>
            <a:r>
              <a:rPr lang="en-IN" dirty="0" err="1"/>
              <a:t>stdio.h</a:t>
            </a:r>
            <a:r>
              <a:rPr lang="en-IN" dirty="0"/>
              <a:t>&gt;</a:t>
            </a:r>
          </a:p>
          <a:p>
            <a:pPr marL="0" indent="0">
              <a:buNone/>
            </a:pPr>
            <a:r>
              <a:rPr lang="en-IN" dirty="0" err="1"/>
              <a:t>int</a:t>
            </a:r>
            <a:r>
              <a:rPr lang="en-IN" dirty="0"/>
              <a:t> main(void)</a:t>
            </a:r>
          </a:p>
          <a:p>
            <a:pPr marL="0" indent="0">
              <a:buNone/>
            </a:pPr>
            <a:r>
              <a:rPr lang="en-IN" dirty="0"/>
              <a:t>{</a:t>
            </a:r>
          </a:p>
          <a:p>
            <a:pPr marL="0" indent="0">
              <a:buNone/>
            </a:pPr>
            <a:r>
              <a:rPr lang="en-IN" dirty="0"/>
              <a:t>    // \b - backspace character transfers</a:t>
            </a:r>
          </a:p>
          <a:p>
            <a:pPr marL="0" indent="0">
              <a:buNone/>
            </a:pPr>
            <a:r>
              <a:rPr lang="en-IN" dirty="0"/>
              <a:t>    // the cursor one character back with</a:t>
            </a:r>
          </a:p>
          <a:p>
            <a:pPr marL="0" indent="0">
              <a:buNone/>
            </a:pPr>
            <a:r>
              <a:rPr lang="en-IN" dirty="0"/>
              <a:t>    // or without deleting on different</a:t>
            </a:r>
          </a:p>
          <a:p>
            <a:pPr marL="0" indent="0">
              <a:buNone/>
            </a:pPr>
            <a:r>
              <a:rPr lang="en-IN" dirty="0"/>
              <a:t>    // compilers.</a:t>
            </a:r>
          </a:p>
          <a:p>
            <a:pPr marL="0" indent="0">
              <a:buNone/>
            </a:pPr>
            <a:r>
              <a:rPr lang="en-IN" dirty="0"/>
              <a:t>    </a:t>
            </a:r>
            <a:r>
              <a:rPr lang="en-IN" dirty="0" err="1"/>
              <a:t>printf</a:t>
            </a:r>
            <a:r>
              <a:rPr lang="en-IN" dirty="0"/>
              <a:t>("Hello Geeks\b\b\b\</a:t>
            </a:r>
            <a:r>
              <a:rPr lang="en-IN" dirty="0" err="1"/>
              <a:t>bF</a:t>
            </a:r>
            <a:r>
              <a:rPr lang="en-IN" dirty="0"/>
              <a:t>");</a:t>
            </a:r>
          </a:p>
          <a:p>
            <a:pPr marL="0" indent="0">
              <a:buNone/>
            </a:pPr>
            <a:r>
              <a:rPr lang="en-IN" dirty="0"/>
              <a:t>    return (0);</a:t>
            </a:r>
          </a:p>
          <a:p>
            <a:pPr marL="0" indent="0">
              <a:buNone/>
            </a:pPr>
            <a:r>
              <a:rPr lang="en-IN" dirty="0"/>
              <a:t>}</a:t>
            </a:r>
          </a:p>
          <a:p>
            <a:endParaRPr lang="en-IN" dirty="0"/>
          </a:p>
        </p:txBody>
      </p:sp>
    </p:spTree>
    <p:extLst>
      <p:ext uri="{BB962C8B-B14F-4D97-AF65-F5344CB8AC3E}">
        <p14:creationId xmlns:p14="http://schemas.microsoft.com/office/powerpoint/2010/main" val="3358043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
            </a:r>
          </a:p>
        </p:txBody>
      </p:sp>
      <p:sp>
        <p:nvSpPr>
          <p:cNvPr id="3" name="Content Placeholder 2"/>
          <p:cNvSpPr>
            <a:spLocks noGrp="1"/>
          </p:cNvSpPr>
          <p:nvPr>
            <p:ph idx="1"/>
          </p:nvPr>
        </p:nvSpPr>
        <p:spPr/>
        <p:txBody>
          <a:bodyPr>
            <a:normAutofit fontScale="85000" lnSpcReduction="20000"/>
          </a:bodyPr>
          <a:lstStyle/>
          <a:p>
            <a:pPr marL="0" indent="0">
              <a:buNone/>
            </a:pPr>
            <a:r>
              <a:rPr lang="en-IN" dirty="0"/>
              <a:t>// C program to illustrate \' escape</a:t>
            </a:r>
          </a:p>
          <a:p>
            <a:pPr marL="0" indent="0">
              <a:buNone/>
            </a:pPr>
            <a:r>
              <a:rPr lang="en-IN" dirty="0"/>
              <a:t>// sequence/ and \" escape sequence to</a:t>
            </a:r>
          </a:p>
          <a:p>
            <a:pPr marL="0" indent="0">
              <a:buNone/>
            </a:pPr>
            <a:r>
              <a:rPr lang="en-IN" dirty="0"/>
              <a:t>// print single quote and double quote.</a:t>
            </a:r>
          </a:p>
          <a:p>
            <a:pPr marL="0" indent="0">
              <a:buNone/>
            </a:pPr>
            <a:r>
              <a:rPr lang="en-IN" dirty="0"/>
              <a:t>#include &lt;</a:t>
            </a:r>
            <a:r>
              <a:rPr lang="en-IN" dirty="0" err="1"/>
              <a:t>stdio.h</a:t>
            </a:r>
            <a:r>
              <a:rPr lang="en-IN" dirty="0"/>
              <a:t>&gt;</a:t>
            </a:r>
          </a:p>
          <a:p>
            <a:pPr marL="0" indent="0">
              <a:buNone/>
            </a:pPr>
            <a:r>
              <a:rPr lang="en-IN" dirty="0" err="1"/>
              <a:t>int</a:t>
            </a:r>
            <a:r>
              <a:rPr lang="en-IN" dirty="0"/>
              <a:t> main(void)</a:t>
            </a:r>
          </a:p>
          <a:p>
            <a:pPr marL="0" indent="0">
              <a:buNone/>
            </a:pPr>
            <a:r>
              <a:rPr lang="en-IN" dirty="0"/>
              <a:t>{</a:t>
            </a:r>
          </a:p>
          <a:p>
            <a:pPr marL="0" indent="0">
              <a:buNone/>
            </a:pPr>
            <a:r>
              <a:rPr lang="en-IN" dirty="0"/>
              <a:t>	</a:t>
            </a:r>
            <a:r>
              <a:rPr lang="en-IN" dirty="0" err="1"/>
              <a:t>printf</a:t>
            </a:r>
            <a:r>
              <a:rPr lang="en-IN" dirty="0"/>
              <a:t>("\' Hello Geeks\n");</a:t>
            </a:r>
          </a:p>
          <a:p>
            <a:pPr marL="0" indent="0">
              <a:buNone/>
            </a:pPr>
            <a:r>
              <a:rPr lang="en-IN" dirty="0"/>
              <a:t>	</a:t>
            </a:r>
            <a:r>
              <a:rPr lang="en-IN" dirty="0" err="1"/>
              <a:t>printf</a:t>
            </a:r>
            <a:r>
              <a:rPr lang="en-IN" dirty="0"/>
              <a:t>("\" Hello Geeks");</a:t>
            </a:r>
          </a:p>
          <a:p>
            <a:pPr marL="0" indent="0">
              <a:buNone/>
            </a:pPr>
            <a:r>
              <a:rPr lang="en-IN" dirty="0"/>
              <a:t>	return 0;</a:t>
            </a:r>
          </a:p>
          <a:p>
            <a:pPr marL="0" indent="0">
              <a:buNone/>
            </a:pPr>
            <a:r>
              <a:rPr lang="en-IN" dirty="0"/>
              <a:t>}</a:t>
            </a:r>
          </a:p>
          <a:p>
            <a:endParaRPr lang="en-IN" dirty="0"/>
          </a:p>
        </p:txBody>
      </p:sp>
    </p:spTree>
    <p:extLst>
      <p:ext uri="{BB962C8B-B14F-4D97-AF65-F5344CB8AC3E}">
        <p14:creationId xmlns:p14="http://schemas.microsoft.com/office/powerpoint/2010/main" val="375125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Output-</a:t>
            </a:r>
          </a:p>
          <a:p>
            <a:pPr marL="0" indent="0">
              <a:buNone/>
            </a:pPr>
            <a:r>
              <a:rPr lang="en-IN" dirty="0"/>
              <a:t>' Hello Geeks </a:t>
            </a:r>
          </a:p>
          <a:p>
            <a:pPr marL="0" indent="0">
              <a:buNone/>
            </a:pPr>
            <a:r>
              <a:rPr lang="en-IN" dirty="0"/>
              <a:t>" Hello Geeks</a:t>
            </a:r>
          </a:p>
        </p:txBody>
      </p:sp>
    </p:spTree>
    <p:extLst>
      <p:ext uri="{BB962C8B-B14F-4D97-AF65-F5344CB8AC3E}">
        <p14:creationId xmlns:p14="http://schemas.microsoft.com/office/powerpoint/2010/main" val="3914094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p>
        </p:txBody>
      </p:sp>
      <p:sp>
        <p:nvSpPr>
          <p:cNvPr id="3" name="Content Placeholder 2"/>
          <p:cNvSpPr>
            <a:spLocks noGrp="1"/>
          </p:cNvSpPr>
          <p:nvPr>
            <p:ph idx="1"/>
          </p:nvPr>
        </p:nvSpPr>
        <p:spPr/>
        <p:txBody>
          <a:bodyPr>
            <a:noAutofit/>
          </a:bodyPr>
          <a:lstStyle/>
          <a:p>
            <a:pPr marL="0" indent="0">
              <a:buNone/>
            </a:pPr>
            <a:endParaRPr lang="en-IN" sz="24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136904" cy="2698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4186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Float</a:t>
            </a:r>
          </a:p>
        </p:txBody>
      </p:sp>
      <p:sp>
        <p:nvSpPr>
          <p:cNvPr id="3" name="Content Placeholder 2"/>
          <p:cNvSpPr>
            <a:spLocks noGrp="1"/>
          </p:cNvSpPr>
          <p:nvPr>
            <p:ph idx="1"/>
          </p:nvPr>
        </p:nvSpPr>
        <p:spPr/>
        <p:txBody>
          <a:bodyPr>
            <a:noAutofit/>
          </a:bodyPr>
          <a:lstStyle/>
          <a:p>
            <a:pPr marL="0" indent="0">
              <a:buNone/>
            </a:pPr>
            <a:r>
              <a:rPr lang="en-IN" sz="2400" b="1" dirty="0"/>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69" y="1700808"/>
            <a:ext cx="8261187"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2106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Float</a:t>
            </a:r>
          </a:p>
        </p:txBody>
      </p:sp>
      <p:sp>
        <p:nvSpPr>
          <p:cNvPr id="3" name="Content Placeholder 2"/>
          <p:cNvSpPr>
            <a:spLocks noGrp="1"/>
          </p:cNvSpPr>
          <p:nvPr>
            <p:ph idx="1"/>
          </p:nvPr>
        </p:nvSpPr>
        <p:spPr/>
        <p:txBody>
          <a:bodyPr>
            <a:noAutofit/>
          </a:bodyPr>
          <a:lstStyle/>
          <a:p>
            <a:pPr marL="0" indent="0">
              <a:buNone/>
            </a:pPr>
            <a:r>
              <a:rPr lang="en-IN" sz="2400" b="1" dirty="0"/>
              <a:t> </a:t>
            </a:r>
          </a:p>
          <a:p>
            <a:r>
              <a:rPr lang="en-IN" sz="2400" dirty="0"/>
              <a:t>A floating point number is a number with a fractional part </a:t>
            </a:r>
          </a:p>
          <a:p>
            <a:r>
              <a:rPr lang="en-IN" sz="2400" dirty="0"/>
              <a:t>A </a:t>
            </a:r>
            <a:r>
              <a:rPr lang="en-IN" sz="2400" b="1" dirty="0"/>
              <a:t>float </a:t>
            </a:r>
            <a:r>
              <a:rPr lang="en-IN" sz="2400" dirty="0"/>
              <a:t>occupies four bytes in memory </a:t>
            </a:r>
          </a:p>
          <a:p>
            <a:r>
              <a:rPr lang="en-IN" sz="2400" dirty="0"/>
              <a:t>Can range from -3.4e38to +3.4e38. </a:t>
            </a:r>
          </a:p>
          <a:p>
            <a:r>
              <a:rPr lang="en-IN" sz="2400" dirty="0"/>
              <a:t>If this is insufficient then C offers a double data type</a:t>
            </a:r>
          </a:p>
          <a:p>
            <a:endParaRPr lang="en-IN" sz="2400" dirty="0"/>
          </a:p>
          <a:p>
            <a:pPr marL="0" indent="0">
              <a:buNone/>
            </a:pPr>
            <a:endParaRPr lang="en-IN" sz="2400" b="1" dirty="0"/>
          </a:p>
        </p:txBody>
      </p:sp>
    </p:spTree>
    <p:extLst>
      <p:ext uri="{BB962C8B-B14F-4D97-AF65-F5344CB8AC3E}">
        <p14:creationId xmlns:p14="http://schemas.microsoft.com/office/powerpoint/2010/main" val="701307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C Variables</a:t>
            </a:r>
          </a:p>
        </p:txBody>
      </p:sp>
      <p:sp>
        <p:nvSpPr>
          <p:cNvPr id="3" name="Content Placeholder 2"/>
          <p:cNvSpPr>
            <a:spLocks noGrp="1"/>
          </p:cNvSpPr>
          <p:nvPr>
            <p:ph idx="1"/>
          </p:nvPr>
        </p:nvSpPr>
        <p:spPr/>
        <p:txBody>
          <a:bodyPr>
            <a:normAutofit/>
          </a:bodyPr>
          <a:lstStyle/>
          <a:p>
            <a:r>
              <a:rPr lang="en-IN" sz="2400" dirty="0"/>
              <a:t>An entity that may vary during program execution is called a variable. </a:t>
            </a:r>
          </a:p>
          <a:p>
            <a:r>
              <a:rPr lang="en-IN" sz="2400" dirty="0"/>
              <a:t>Variable names are names given to locations in memory. </a:t>
            </a:r>
          </a:p>
          <a:p>
            <a:r>
              <a:rPr lang="en-IN" sz="2400" dirty="0"/>
              <a:t>Since the value stored in each location may change the names given to these locations are called variable names.</a:t>
            </a:r>
          </a:p>
        </p:txBody>
      </p:sp>
    </p:spTree>
    <p:extLst>
      <p:ext uri="{BB962C8B-B14F-4D97-AF65-F5344CB8AC3E}">
        <p14:creationId xmlns:p14="http://schemas.microsoft.com/office/powerpoint/2010/main" val="959316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Doubles</a:t>
            </a:r>
          </a:p>
        </p:txBody>
      </p:sp>
      <p:sp>
        <p:nvSpPr>
          <p:cNvPr id="3" name="Content Placeholder 2"/>
          <p:cNvSpPr>
            <a:spLocks noGrp="1"/>
          </p:cNvSpPr>
          <p:nvPr>
            <p:ph idx="1"/>
          </p:nvPr>
        </p:nvSpPr>
        <p:spPr/>
        <p:txBody>
          <a:bodyPr>
            <a:noAutofit/>
          </a:bodyPr>
          <a:lstStyle/>
          <a:p>
            <a:r>
              <a:rPr lang="en-IN" sz="2400" dirty="0"/>
              <a:t>A </a:t>
            </a:r>
            <a:r>
              <a:rPr lang="en-IN" sz="2400" b="1" dirty="0"/>
              <a:t>double </a:t>
            </a:r>
            <a:r>
              <a:rPr lang="en-IN" sz="2400" dirty="0"/>
              <a:t>data type occupies 8 bytes in memory </a:t>
            </a:r>
          </a:p>
          <a:p>
            <a:r>
              <a:rPr lang="en-IN" sz="2400" dirty="0"/>
              <a:t>Has a range from -1.7e308 to +1.7e308. </a:t>
            </a:r>
          </a:p>
          <a:p>
            <a:r>
              <a:rPr lang="en-IN" sz="2400" dirty="0"/>
              <a:t>A variable of type </a:t>
            </a:r>
            <a:r>
              <a:rPr lang="en-IN" sz="2400" b="1" dirty="0"/>
              <a:t>double </a:t>
            </a:r>
            <a:r>
              <a:rPr lang="en-IN" sz="2400" dirty="0"/>
              <a:t>can be declared as,</a:t>
            </a:r>
          </a:p>
          <a:p>
            <a:r>
              <a:rPr lang="en-IN" sz="2400" dirty="0"/>
              <a:t>double a, population ;</a:t>
            </a:r>
          </a:p>
        </p:txBody>
      </p:sp>
    </p:spTree>
    <p:extLst>
      <p:ext uri="{BB962C8B-B14F-4D97-AF65-F5344CB8AC3E}">
        <p14:creationId xmlns:p14="http://schemas.microsoft.com/office/powerpoint/2010/main" val="2019983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Long Double</a:t>
            </a:r>
          </a:p>
        </p:txBody>
      </p:sp>
      <p:sp>
        <p:nvSpPr>
          <p:cNvPr id="3" name="Content Placeholder 2"/>
          <p:cNvSpPr>
            <a:spLocks noGrp="1"/>
          </p:cNvSpPr>
          <p:nvPr>
            <p:ph idx="1"/>
          </p:nvPr>
        </p:nvSpPr>
        <p:spPr/>
        <p:txBody>
          <a:bodyPr>
            <a:normAutofit/>
          </a:bodyPr>
          <a:lstStyle/>
          <a:p>
            <a:r>
              <a:rPr lang="en-IN" sz="2400" dirty="0"/>
              <a:t>If the situation demands usage of real numbers that lie even beyond the range offered by </a:t>
            </a:r>
            <a:r>
              <a:rPr lang="en-IN" sz="2400" b="1" dirty="0"/>
              <a:t>double </a:t>
            </a:r>
            <a:r>
              <a:rPr lang="en-IN" sz="2400" dirty="0"/>
              <a:t>data type, </a:t>
            </a:r>
          </a:p>
          <a:p>
            <a:r>
              <a:rPr lang="en-IN" sz="2400" dirty="0"/>
              <a:t>There exists a </a:t>
            </a:r>
            <a:r>
              <a:rPr lang="en-IN" sz="2400" b="1" dirty="0"/>
              <a:t>long double </a:t>
            </a:r>
          </a:p>
          <a:p>
            <a:r>
              <a:rPr lang="en-IN" sz="2400" dirty="0"/>
              <a:t>Can range from -1.7e4932 to +1.7e4932. </a:t>
            </a:r>
          </a:p>
          <a:p>
            <a:r>
              <a:rPr lang="en-IN" sz="2400" dirty="0"/>
              <a:t>A </a:t>
            </a:r>
            <a:r>
              <a:rPr lang="en-IN" sz="2400" b="1" dirty="0"/>
              <a:t>long double </a:t>
            </a:r>
            <a:r>
              <a:rPr lang="en-IN" sz="2400" dirty="0"/>
              <a:t>occupies 10 bytes in memory.</a:t>
            </a:r>
          </a:p>
        </p:txBody>
      </p:sp>
    </p:spTree>
    <p:extLst>
      <p:ext uri="{BB962C8B-B14F-4D97-AF65-F5344CB8AC3E}">
        <p14:creationId xmlns:p14="http://schemas.microsoft.com/office/powerpoint/2010/main" val="11516037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Float,Double,Long</a:t>
            </a:r>
            <a:r>
              <a:rPr lang="en-IN" dirty="0"/>
              <a:t> Double</a:t>
            </a:r>
          </a:p>
        </p:txBody>
      </p:sp>
      <p:sp>
        <p:nvSpPr>
          <p:cNvPr id="3" name="Content Placeholder 2"/>
          <p:cNvSpPr>
            <a:spLocks noGrp="1"/>
          </p:cNvSpPr>
          <p:nvPr>
            <p:ph idx="1"/>
          </p:nvPr>
        </p:nvSpPr>
        <p:spPr/>
        <p:txBody>
          <a:bodyPr>
            <a:normAutofit/>
          </a:bodyPr>
          <a:lstStyle/>
          <a:p>
            <a:r>
              <a:rPr lang="en-IN" sz="2400" dirty="0"/>
              <a:t>Float=6 decimal places</a:t>
            </a:r>
          </a:p>
          <a:p>
            <a:r>
              <a:rPr lang="en-IN" sz="2400" dirty="0"/>
              <a:t>Double=15 decimal places</a:t>
            </a:r>
          </a:p>
          <a:p>
            <a:r>
              <a:rPr lang="en-IN" sz="2400" dirty="0"/>
              <a:t>Long Double=19 decimal places</a:t>
            </a:r>
          </a:p>
        </p:txBody>
      </p:sp>
    </p:spTree>
    <p:extLst>
      <p:ext uri="{BB962C8B-B14F-4D97-AF65-F5344CB8AC3E}">
        <p14:creationId xmlns:p14="http://schemas.microsoft.com/office/powerpoint/2010/main" val="3162054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Float,Double,Long</a:t>
            </a:r>
            <a:r>
              <a:rPr lang="en-IN" dirty="0"/>
              <a:t> Double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992888"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
          </p:nvPr>
        </p:nvSpPr>
        <p:spPr/>
        <p:txBody>
          <a:bodyPr/>
          <a:lstStyle/>
          <a:p>
            <a:endParaRPr lang="en-IN"/>
          </a:p>
        </p:txBody>
      </p:sp>
    </p:spTree>
    <p:extLst>
      <p:ext uri="{BB962C8B-B14F-4D97-AF65-F5344CB8AC3E}">
        <p14:creationId xmlns:p14="http://schemas.microsoft.com/office/powerpoint/2010/main" val="11313719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 long </a:t>
            </a:r>
            <a:r>
              <a:rPr lang="en-IN" dirty="0" err="1"/>
              <a:t>int</a:t>
            </a:r>
            <a:endParaRPr lang="en-IN" dirty="0"/>
          </a:p>
        </p:txBody>
      </p:sp>
      <p:sp>
        <p:nvSpPr>
          <p:cNvPr id="3" name="Content Placeholder 2"/>
          <p:cNvSpPr>
            <a:spLocks noGrp="1"/>
          </p:cNvSpPr>
          <p:nvPr>
            <p:ph idx="1"/>
          </p:nvPr>
        </p:nvSpPr>
        <p:spPr/>
        <p:txBody>
          <a:bodyPr>
            <a:normAutofit/>
          </a:bodyPr>
          <a:lstStyle/>
          <a:p>
            <a:r>
              <a:rPr lang="en-IN" sz="2400" dirty="0"/>
              <a:t>C offers a variation of the integer data type </a:t>
            </a:r>
          </a:p>
          <a:p>
            <a:r>
              <a:rPr lang="en-IN" sz="2400" dirty="0"/>
              <a:t>Provides what are called </a:t>
            </a:r>
            <a:r>
              <a:rPr lang="en-IN" sz="2400" b="1" dirty="0"/>
              <a:t>short </a:t>
            </a:r>
            <a:r>
              <a:rPr lang="en-IN" sz="2400" dirty="0"/>
              <a:t>and </a:t>
            </a:r>
            <a:r>
              <a:rPr lang="en-IN" sz="2400" b="1" dirty="0"/>
              <a:t>long </a:t>
            </a:r>
            <a:r>
              <a:rPr lang="en-IN" sz="2400" dirty="0"/>
              <a:t>integer values. </a:t>
            </a:r>
          </a:p>
          <a:p>
            <a:r>
              <a:rPr lang="en-IN" sz="2400" dirty="0"/>
              <a:t>The intention of providing these variations is to provide integers with different ranges wherever possible. </a:t>
            </a:r>
          </a:p>
        </p:txBody>
      </p:sp>
    </p:spTree>
    <p:extLst>
      <p:ext uri="{BB962C8B-B14F-4D97-AF65-F5344CB8AC3E}">
        <p14:creationId xmlns:p14="http://schemas.microsoft.com/office/powerpoint/2010/main" val="3029157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 </a:t>
            </a:r>
            <a:r>
              <a:rPr lang="en-IN" dirty="0" err="1"/>
              <a:t>int</a:t>
            </a:r>
            <a:r>
              <a:rPr lang="en-IN" dirty="0"/>
              <a:t>, long </a:t>
            </a:r>
            <a:r>
              <a:rPr lang="en-IN" dirty="0" err="1"/>
              <a:t>int</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590570"/>
            <a:ext cx="7416824" cy="4790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4676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 long </a:t>
            </a:r>
            <a:r>
              <a:rPr lang="en-IN" dirty="0" err="1"/>
              <a:t>int</a:t>
            </a:r>
            <a:endParaRPr lang="en-IN" dirty="0"/>
          </a:p>
        </p:txBody>
      </p:sp>
      <p:sp>
        <p:nvSpPr>
          <p:cNvPr id="3" name="Content Placeholder 2"/>
          <p:cNvSpPr>
            <a:spLocks noGrp="1"/>
          </p:cNvSpPr>
          <p:nvPr>
            <p:ph idx="1"/>
          </p:nvPr>
        </p:nvSpPr>
        <p:spPr/>
        <p:txBody>
          <a:bodyPr>
            <a:normAutofit/>
          </a:bodyPr>
          <a:lstStyle/>
          <a:p>
            <a:r>
              <a:rPr lang="en-IN" sz="2400" dirty="0"/>
              <a:t>Though not a rule, </a:t>
            </a:r>
            <a:r>
              <a:rPr lang="en-IN" sz="2400" b="1" dirty="0"/>
              <a:t>short </a:t>
            </a:r>
            <a:r>
              <a:rPr lang="en-IN" sz="2400" dirty="0"/>
              <a:t>and </a:t>
            </a:r>
            <a:r>
              <a:rPr lang="en-IN" sz="2400" b="1" dirty="0"/>
              <a:t>long </a:t>
            </a:r>
            <a:r>
              <a:rPr lang="en-IN" sz="2400" dirty="0"/>
              <a:t>integers would usually occupy two and four bytes respectively. </a:t>
            </a:r>
          </a:p>
        </p:txBody>
      </p:sp>
    </p:spTree>
    <p:extLst>
      <p:ext uri="{BB962C8B-B14F-4D97-AF65-F5344CB8AC3E}">
        <p14:creationId xmlns:p14="http://schemas.microsoft.com/office/powerpoint/2010/main" val="7153240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 long </a:t>
            </a:r>
            <a:r>
              <a:rPr lang="en-IN" dirty="0" err="1"/>
              <a:t>int</a:t>
            </a:r>
            <a:endParaRPr lang="en-IN" dirty="0"/>
          </a:p>
        </p:txBody>
      </p:sp>
      <p:sp>
        <p:nvSpPr>
          <p:cNvPr id="3" name="Content Placeholder 2"/>
          <p:cNvSpPr>
            <a:spLocks noGrp="1"/>
          </p:cNvSpPr>
          <p:nvPr>
            <p:ph idx="1"/>
          </p:nvPr>
        </p:nvSpPr>
        <p:spPr/>
        <p:txBody>
          <a:bodyPr>
            <a:normAutofit/>
          </a:bodyPr>
          <a:lstStyle/>
          <a:p>
            <a:r>
              <a:rPr lang="en-IN" sz="2400" dirty="0"/>
              <a:t>Each compiler can decide appropriate sizes depending on the operating system and hardware for which it is being written, subject to the following rules:</a:t>
            </a:r>
          </a:p>
          <a:p>
            <a:pPr marL="514350" indent="-514350">
              <a:buFont typeface="+mj-lt"/>
              <a:buAutoNum type="alphaLcParenR"/>
            </a:pPr>
            <a:r>
              <a:rPr lang="en-IN" sz="2400" b="1" dirty="0"/>
              <a:t>short</a:t>
            </a:r>
            <a:r>
              <a:rPr lang="en-IN" sz="2400" dirty="0"/>
              <a:t>s are at least 2 bytes big</a:t>
            </a:r>
          </a:p>
          <a:p>
            <a:pPr marL="514350" indent="-514350">
              <a:buFont typeface="+mj-lt"/>
              <a:buAutoNum type="alphaLcParenR"/>
            </a:pPr>
            <a:r>
              <a:rPr lang="en-IN" sz="2400" b="1" dirty="0"/>
              <a:t>long</a:t>
            </a:r>
            <a:r>
              <a:rPr lang="en-IN" sz="2400" dirty="0"/>
              <a:t>s are at least 4 bytes big</a:t>
            </a:r>
          </a:p>
          <a:p>
            <a:pPr marL="514350" indent="-514350">
              <a:buFont typeface="+mj-lt"/>
              <a:buAutoNum type="alphaLcParenR"/>
            </a:pPr>
            <a:r>
              <a:rPr lang="en-IN" sz="2400" b="1" dirty="0"/>
              <a:t>short</a:t>
            </a:r>
            <a:r>
              <a:rPr lang="en-IN" sz="2400" dirty="0"/>
              <a:t>s are never bigger than </a:t>
            </a:r>
            <a:r>
              <a:rPr lang="en-IN" sz="2400" b="1" dirty="0" err="1"/>
              <a:t>int</a:t>
            </a:r>
            <a:r>
              <a:rPr lang="en-IN" sz="2400" dirty="0" err="1"/>
              <a:t>s</a:t>
            </a:r>
            <a:endParaRPr lang="en-IN" sz="2400" dirty="0"/>
          </a:p>
          <a:p>
            <a:pPr marL="514350" indent="-514350">
              <a:buFont typeface="+mj-lt"/>
              <a:buAutoNum type="alphaLcParenR"/>
            </a:pPr>
            <a:r>
              <a:rPr lang="en-IN" sz="2400" b="1" dirty="0" err="1"/>
              <a:t>int</a:t>
            </a:r>
            <a:r>
              <a:rPr lang="en-IN" sz="2400" dirty="0" err="1"/>
              <a:t>s</a:t>
            </a:r>
            <a:r>
              <a:rPr lang="en-IN" sz="2400" dirty="0"/>
              <a:t> are never bigger than </a:t>
            </a:r>
            <a:r>
              <a:rPr lang="en-IN" sz="2400" b="1" dirty="0"/>
              <a:t>long</a:t>
            </a:r>
            <a:r>
              <a:rPr lang="en-IN" sz="2400" dirty="0"/>
              <a: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640192"/>
            <a:ext cx="5976664" cy="1741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9208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long </a:t>
            </a:r>
            <a:r>
              <a:rPr lang="en-IN" dirty="0" err="1"/>
              <a:t>int</a:t>
            </a:r>
            <a:endParaRPr lang="en-IN" dirty="0"/>
          </a:p>
        </p:txBody>
      </p:sp>
      <p:sp>
        <p:nvSpPr>
          <p:cNvPr id="3" name="Content Placeholder 2"/>
          <p:cNvSpPr>
            <a:spLocks noGrp="1"/>
          </p:cNvSpPr>
          <p:nvPr>
            <p:ph idx="1"/>
          </p:nvPr>
        </p:nvSpPr>
        <p:spPr/>
        <p:txBody>
          <a:bodyPr>
            <a:normAutofit/>
          </a:bodyPr>
          <a:lstStyle/>
          <a:p>
            <a:r>
              <a:rPr lang="en-IN" sz="2400" b="1" dirty="0"/>
              <a:t>long </a:t>
            </a:r>
            <a:r>
              <a:rPr lang="en-IN" sz="2400" dirty="0"/>
              <a:t>variables which hold </a:t>
            </a:r>
            <a:r>
              <a:rPr lang="en-IN" sz="2400" b="1" dirty="0"/>
              <a:t>long </a:t>
            </a:r>
            <a:r>
              <a:rPr lang="en-IN" sz="2400" dirty="0"/>
              <a:t>integers are declared using the keyword </a:t>
            </a:r>
            <a:r>
              <a:rPr lang="en-IN" sz="2400" b="1" dirty="0"/>
              <a:t>long</a:t>
            </a:r>
            <a:r>
              <a:rPr lang="en-IN" sz="2400" dirty="0"/>
              <a:t>, as in,</a:t>
            </a:r>
          </a:p>
          <a:p>
            <a:pPr marL="0" indent="0">
              <a:buNone/>
            </a:pPr>
            <a:endParaRPr lang="en-IN" sz="2400" b="1" dirty="0"/>
          </a:p>
          <a:p>
            <a:pPr marL="0" indent="0">
              <a:buNone/>
            </a:pPr>
            <a:r>
              <a:rPr lang="en-IN" sz="2400" b="1" dirty="0"/>
              <a:t>long </a:t>
            </a:r>
            <a:r>
              <a:rPr lang="en-IN" sz="2400" b="1" dirty="0" err="1"/>
              <a:t>int</a:t>
            </a:r>
            <a:r>
              <a:rPr lang="en-IN" sz="2400" b="1" dirty="0"/>
              <a:t> </a:t>
            </a:r>
            <a:r>
              <a:rPr lang="en-IN" sz="2400" b="1" dirty="0" err="1"/>
              <a:t>i</a:t>
            </a:r>
            <a:r>
              <a:rPr lang="en-IN" sz="2400" b="1" dirty="0"/>
              <a:t> ;</a:t>
            </a:r>
          </a:p>
          <a:p>
            <a:pPr marL="0" indent="0">
              <a:buNone/>
            </a:pPr>
            <a:r>
              <a:rPr lang="en-IN" sz="2400" b="1" dirty="0"/>
              <a:t>long </a:t>
            </a:r>
            <a:r>
              <a:rPr lang="en-IN" sz="2400" b="1" dirty="0" err="1"/>
              <a:t>int</a:t>
            </a:r>
            <a:r>
              <a:rPr lang="en-IN" sz="2400" b="1" dirty="0"/>
              <a:t> </a:t>
            </a:r>
            <a:r>
              <a:rPr lang="en-IN" sz="2400" b="1" dirty="0" err="1"/>
              <a:t>abc</a:t>
            </a:r>
            <a:r>
              <a:rPr lang="en-IN" sz="2400" b="1" dirty="0"/>
              <a:t> ;</a:t>
            </a:r>
          </a:p>
        </p:txBody>
      </p:sp>
    </p:spTree>
    <p:extLst>
      <p:ext uri="{BB962C8B-B14F-4D97-AF65-F5344CB8AC3E}">
        <p14:creationId xmlns:p14="http://schemas.microsoft.com/office/powerpoint/2010/main" val="1505062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long </a:t>
            </a:r>
            <a:r>
              <a:rPr lang="en-IN" dirty="0" err="1"/>
              <a:t>int</a:t>
            </a:r>
            <a:endParaRPr lang="en-IN" dirty="0"/>
          </a:p>
        </p:txBody>
      </p:sp>
      <p:sp>
        <p:nvSpPr>
          <p:cNvPr id="3" name="Content Placeholder 2"/>
          <p:cNvSpPr>
            <a:spLocks noGrp="1"/>
          </p:cNvSpPr>
          <p:nvPr>
            <p:ph idx="1"/>
          </p:nvPr>
        </p:nvSpPr>
        <p:spPr/>
        <p:txBody>
          <a:bodyPr>
            <a:normAutofit/>
          </a:bodyPr>
          <a:lstStyle/>
          <a:p>
            <a:r>
              <a:rPr lang="en-IN" sz="2400" b="1" dirty="0"/>
              <a:t>long </a:t>
            </a:r>
            <a:r>
              <a:rPr lang="en-IN" sz="2400" dirty="0"/>
              <a:t>integers cause the program to run a bit slower, </a:t>
            </a:r>
          </a:p>
          <a:p>
            <a:r>
              <a:rPr lang="en-IN" sz="2400" dirty="0"/>
              <a:t>But the range of values that we can use is expanded tremendously. </a:t>
            </a:r>
          </a:p>
          <a:p>
            <a:r>
              <a:rPr lang="en-IN" sz="2400" dirty="0"/>
              <a:t>The value of a </a:t>
            </a:r>
            <a:r>
              <a:rPr lang="en-IN" sz="2400" b="1" dirty="0"/>
              <a:t>long </a:t>
            </a:r>
            <a:r>
              <a:rPr lang="en-IN" sz="2400" dirty="0"/>
              <a:t>integer typically can vary from -2147483648 to +2147483647. </a:t>
            </a:r>
          </a:p>
          <a:p>
            <a:r>
              <a:rPr lang="en-IN" sz="2400" dirty="0"/>
              <a:t>More than this you should not need unless you are taking a world census.</a:t>
            </a:r>
          </a:p>
        </p:txBody>
      </p:sp>
    </p:spTree>
    <p:extLst>
      <p:ext uri="{BB962C8B-B14F-4D97-AF65-F5344CB8AC3E}">
        <p14:creationId xmlns:p14="http://schemas.microsoft.com/office/powerpoint/2010/main" val="240710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Variables</a:t>
            </a:r>
          </a:p>
        </p:txBody>
      </p:sp>
      <p:sp>
        <p:nvSpPr>
          <p:cNvPr id="3" name="Content Placeholder 2"/>
          <p:cNvSpPr>
            <a:spLocks noGrp="1"/>
          </p:cNvSpPr>
          <p:nvPr>
            <p:ph idx="1"/>
          </p:nvPr>
        </p:nvSpPr>
        <p:spPr/>
        <p:txBody>
          <a:bodyPr>
            <a:normAutofit/>
          </a:bodyPr>
          <a:lstStyle/>
          <a:p>
            <a:r>
              <a:rPr lang="en-IN" sz="2400" dirty="0"/>
              <a:t>Here 3 is stored in a memory location and a name </a:t>
            </a:r>
            <a:r>
              <a:rPr lang="en-IN" sz="2400" b="1" dirty="0"/>
              <a:t>x </a:t>
            </a:r>
            <a:r>
              <a:rPr lang="en-IN" sz="2400" dirty="0"/>
              <a:t>is given to it.</a:t>
            </a:r>
          </a:p>
          <a:p>
            <a:r>
              <a:rPr lang="en-IN" sz="2400" dirty="0"/>
              <a:t>Then we are assigning a new value 5 to the same memory location </a:t>
            </a:r>
            <a:r>
              <a:rPr lang="en-IN" sz="2400" b="1" dirty="0"/>
              <a:t>x</a:t>
            </a:r>
            <a:r>
              <a:rPr lang="en-IN" sz="2400" dirty="0"/>
              <a:t>. </a:t>
            </a:r>
          </a:p>
          <a:p>
            <a:r>
              <a:rPr lang="en-IN" sz="2400" dirty="0"/>
              <a:t>This would  overwrite the earlier value 3, since a memory location can hold only one value at a time.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231" t="28571" r="45451" b="55228"/>
          <a:stretch/>
        </p:blipFill>
        <p:spPr bwMode="auto">
          <a:xfrm>
            <a:off x="1547664" y="4149080"/>
            <a:ext cx="5256584" cy="1968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344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short </a:t>
            </a:r>
            <a:r>
              <a:rPr lang="en-IN" b="1" dirty="0" err="1"/>
              <a:t>int</a:t>
            </a:r>
            <a:endParaRPr lang="en-IN" dirty="0"/>
          </a:p>
        </p:txBody>
      </p:sp>
      <p:sp>
        <p:nvSpPr>
          <p:cNvPr id="3" name="Content Placeholder 2"/>
          <p:cNvSpPr>
            <a:spLocks noGrp="1"/>
          </p:cNvSpPr>
          <p:nvPr>
            <p:ph idx="1"/>
          </p:nvPr>
        </p:nvSpPr>
        <p:spPr/>
        <p:txBody>
          <a:bodyPr>
            <a:normAutofit/>
          </a:bodyPr>
          <a:lstStyle/>
          <a:p>
            <a:r>
              <a:rPr lang="en-IN" sz="2400" dirty="0"/>
              <a:t>Symmetry requires </a:t>
            </a:r>
            <a:r>
              <a:rPr lang="en-IN" sz="2400" b="1" dirty="0"/>
              <a:t>short</a:t>
            </a:r>
            <a:r>
              <a:rPr lang="en-IN" sz="2400" dirty="0"/>
              <a:t>s as well—</a:t>
            </a:r>
          </a:p>
          <a:p>
            <a:r>
              <a:rPr lang="en-IN" sz="2400" dirty="0"/>
              <a:t>Integers that need less space in memory and thus help speed up program execution. </a:t>
            </a:r>
          </a:p>
          <a:p>
            <a:r>
              <a:rPr lang="en-IN" sz="2400" b="1" dirty="0"/>
              <a:t>short </a:t>
            </a:r>
            <a:r>
              <a:rPr lang="en-IN" sz="2400" dirty="0"/>
              <a:t>integer variables are declared as,</a:t>
            </a:r>
          </a:p>
          <a:p>
            <a:pPr marL="0" indent="0">
              <a:buNone/>
            </a:pPr>
            <a:endParaRPr lang="en-IN" sz="2400" dirty="0"/>
          </a:p>
          <a:p>
            <a:pPr marL="0" indent="0">
              <a:buNone/>
            </a:pPr>
            <a:r>
              <a:rPr lang="en-IN" sz="2400" b="1" dirty="0"/>
              <a:t>short </a:t>
            </a:r>
            <a:r>
              <a:rPr lang="en-IN" sz="2400" b="1" dirty="0" err="1"/>
              <a:t>int</a:t>
            </a:r>
            <a:r>
              <a:rPr lang="en-IN" sz="2400" b="1" dirty="0"/>
              <a:t> j ;</a:t>
            </a:r>
          </a:p>
          <a:p>
            <a:pPr marL="0" indent="0">
              <a:buNone/>
            </a:pPr>
            <a:r>
              <a:rPr lang="en-IN" sz="2400" b="1" dirty="0"/>
              <a:t>short </a:t>
            </a:r>
            <a:r>
              <a:rPr lang="en-IN" sz="2400" b="1" dirty="0" err="1"/>
              <a:t>int</a:t>
            </a:r>
            <a:r>
              <a:rPr lang="en-IN" sz="2400" b="1" dirty="0"/>
              <a:t> height ;</a:t>
            </a:r>
          </a:p>
        </p:txBody>
      </p:sp>
    </p:spTree>
    <p:extLst>
      <p:ext uri="{BB962C8B-B14F-4D97-AF65-F5344CB8AC3E}">
        <p14:creationId xmlns:p14="http://schemas.microsoft.com/office/powerpoint/2010/main" val="3326740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short and long </a:t>
            </a:r>
            <a:r>
              <a:rPr lang="en-IN" b="1" dirty="0" err="1"/>
              <a:t>int</a:t>
            </a:r>
            <a:endParaRPr lang="en-IN" dirty="0"/>
          </a:p>
        </p:txBody>
      </p:sp>
      <p:sp>
        <p:nvSpPr>
          <p:cNvPr id="3" name="Content Placeholder 2"/>
          <p:cNvSpPr>
            <a:spLocks noGrp="1"/>
          </p:cNvSpPr>
          <p:nvPr>
            <p:ph idx="1"/>
          </p:nvPr>
        </p:nvSpPr>
        <p:spPr/>
        <p:txBody>
          <a:bodyPr>
            <a:normAutofit/>
          </a:bodyPr>
          <a:lstStyle/>
          <a:p>
            <a:r>
              <a:rPr lang="en-IN" sz="2400" dirty="0"/>
              <a:t>C allows the abbreviation of </a:t>
            </a:r>
            <a:r>
              <a:rPr lang="en-IN" sz="2400" b="1" dirty="0"/>
              <a:t>short </a:t>
            </a:r>
            <a:r>
              <a:rPr lang="en-IN" sz="2400" b="1" dirty="0" err="1"/>
              <a:t>int</a:t>
            </a:r>
            <a:r>
              <a:rPr lang="en-IN" sz="2400" b="1" dirty="0"/>
              <a:t> </a:t>
            </a:r>
            <a:r>
              <a:rPr lang="en-IN" sz="2400" dirty="0"/>
              <a:t>to </a:t>
            </a:r>
            <a:r>
              <a:rPr lang="en-IN" sz="2400" b="1" dirty="0"/>
              <a:t>short </a:t>
            </a:r>
            <a:r>
              <a:rPr lang="en-IN" sz="2400" dirty="0"/>
              <a:t>and of </a:t>
            </a:r>
            <a:r>
              <a:rPr lang="en-IN" sz="2400" b="1" dirty="0"/>
              <a:t>long </a:t>
            </a:r>
            <a:r>
              <a:rPr lang="en-IN" sz="2400" b="1" dirty="0" err="1"/>
              <a:t>int</a:t>
            </a:r>
            <a:r>
              <a:rPr lang="en-IN" sz="2400" b="1" dirty="0"/>
              <a:t> </a:t>
            </a:r>
            <a:r>
              <a:rPr lang="en-IN" sz="2400" dirty="0"/>
              <a:t>to </a:t>
            </a:r>
            <a:r>
              <a:rPr lang="en-IN" sz="2400" b="1" dirty="0"/>
              <a:t>long</a:t>
            </a:r>
            <a:r>
              <a:rPr lang="en-IN" sz="2400" dirty="0"/>
              <a:t>. </a:t>
            </a:r>
          </a:p>
          <a:p>
            <a:r>
              <a:rPr lang="en-IN" sz="2400" dirty="0"/>
              <a:t>So the declarations made above can be written as,</a:t>
            </a:r>
          </a:p>
          <a:p>
            <a:pPr marL="0" indent="0">
              <a:buNone/>
            </a:pPr>
            <a:endParaRPr lang="en-IN" sz="2400" dirty="0"/>
          </a:p>
          <a:p>
            <a:pPr marL="0" indent="0">
              <a:buNone/>
            </a:pPr>
            <a:r>
              <a:rPr lang="en-IN" sz="2400" b="1" dirty="0"/>
              <a:t>long </a:t>
            </a:r>
            <a:r>
              <a:rPr lang="en-IN" sz="2400" b="1" dirty="0" err="1"/>
              <a:t>i</a:t>
            </a:r>
            <a:r>
              <a:rPr lang="en-IN" sz="2400" b="1" dirty="0"/>
              <a:t> ;</a:t>
            </a:r>
          </a:p>
          <a:p>
            <a:pPr marL="0" indent="0">
              <a:buNone/>
            </a:pPr>
            <a:r>
              <a:rPr lang="en-IN" sz="2400" b="1" dirty="0"/>
              <a:t>long </a:t>
            </a:r>
            <a:r>
              <a:rPr lang="en-IN" sz="2400" b="1" dirty="0" err="1"/>
              <a:t>abc</a:t>
            </a:r>
            <a:r>
              <a:rPr lang="en-IN" sz="2400" b="1" dirty="0"/>
              <a:t> ;</a:t>
            </a:r>
          </a:p>
          <a:p>
            <a:pPr marL="0" indent="0">
              <a:buNone/>
            </a:pPr>
            <a:r>
              <a:rPr lang="en-IN" sz="2400" b="1" dirty="0"/>
              <a:t>short j ;</a:t>
            </a:r>
          </a:p>
          <a:p>
            <a:pPr marL="0" indent="0">
              <a:buNone/>
            </a:pPr>
            <a:r>
              <a:rPr lang="en-IN" sz="2400" b="1" dirty="0"/>
              <a:t>short height ;</a:t>
            </a:r>
          </a:p>
        </p:txBody>
      </p:sp>
    </p:spTree>
    <p:extLst>
      <p:ext uri="{BB962C8B-B14F-4D97-AF65-F5344CB8AC3E}">
        <p14:creationId xmlns:p14="http://schemas.microsoft.com/office/powerpoint/2010/main" val="533678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Short,int,long</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8121547" cy="223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6504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Integers, </a:t>
            </a:r>
            <a:r>
              <a:rPr lang="en-IN" b="1" i="1" dirty="0"/>
              <a:t>signed </a:t>
            </a:r>
            <a:r>
              <a:rPr lang="en-IN" b="1" dirty="0"/>
              <a:t>and </a:t>
            </a:r>
            <a:r>
              <a:rPr lang="en-IN" b="1" i="1" dirty="0"/>
              <a:t>unsigned</a:t>
            </a:r>
          </a:p>
        </p:txBody>
      </p:sp>
      <p:sp>
        <p:nvSpPr>
          <p:cNvPr id="3" name="Content Placeholder 2"/>
          <p:cNvSpPr>
            <a:spLocks noGrp="1"/>
          </p:cNvSpPr>
          <p:nvPr>
            <p:ph idx="1"/>
          </p:nvPr>
        </p:nvSpPr>
        <p:spPr/>
        <p:txBody>
          <a:bodyPr>
            <a:normAutofit/>
          </a:bodyPr>
          <a:lstStyle/>
          <a:p>
            <a:r>
              <a:rPr lang="en-IN" sz="2400" dirty="0"/>
              <a:t>Sometimes, we know in advance that the value stored in a given integer variable will always be positive—</a:t>
            </a:r>
          </a:p>
          <a:p>
            <a:r>
              <a:rPr lang="en-IN" sz="2400" dirty="0"/>
              <a:t>When it is being used to only count things, </a:t>
            </a:r>
          </a:p>
          <a:p>
            <a:r>
              <a:rPr lang="en-IN" sz="2400" dirty="0"/>
              <a:t>For example. In such a case we can declare the variable to be </a:t>
            </a:r>
            <a:r>
              <a:rPr lang="en-IN" sz="2400" b="1" dirty="0"/>
              <a:t>unsigned</a:t>
            </a:r>
            <a:r>
              <a:rPr lang="en-IN" sz="2400" dirty="0"/>
              <a:t>, as in,</a:t>
            </a:r>
          </a:p>
          <a:p>
            <a:r>
              <a:rPr lang="en-IN" sz="2400" dirty="0"/>
              <a:t>unsigned </a:t>
            </a:r>
            <a:r>
              <a:rPr lang="en-IN" sz="2400" dirty="0" err="1"/>
              <a:t>int</a:t>
            </a:r>
            <a:r>
              <a:rPr lang="en-IN" sz="2400" dirty="0"/>
              <a:t> </a:t>
            </a:r>
            <a:r>
              <a:rPr lang="en-IN" sz="2400" dirty="0" err="1"/>
              <a:t>num_students</a:t>
            </a:r>
            <a:r>
              <a:rPr lang="en-IN" sz="2400" dirty="0"/>
              <a:t> ;</a:t>
            </a:r>
            <a:endParaRPr lang="en-IN" sz="2400" b="1" dirty="0"/>
          </a:p>
        </p:txBody>
      </p:sp>
    </p:spTree>
    <p:extLst>
      <p:ext uri="{BB962C8B-B14F-4D97-AF65-F5344CB8AC3E}">
        <p14:creationId xmlns:p14="http://schemas.microsoft.com/office/powerpoint/2010/main" val="2102682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Integers, </a:t>
            </a:r>
            <a:r>
              <a:rPr lang="en-IN" b="1" i="1" dirty="0"/>
              <a:t>signed </a:t>
            </a:r>
            <a:r>
              <a:rPr lang="en-IN" b="1" dirty="0"/>
              <a:t>and </a:t>
            </a:r>
            <a:r>
              <a:rPr lang="en-IN" b="1" i="1" dirty="0"/>
              <a:t>unsigned</a:t>
            </a:r>
          </a:p>
        </p:txBody>
      </p:sp>
      <p:sp>
        <p:nvSpPr>
          <p:cNvPr id="3" name="Content Placeholder 2"/>
          <p:cNvSpPr>
            <a:spLocks noGrp="1"/>
          </p:cNvSpPr>
          <p:nvPr>
            <p:ph idx="1"/>
          </p:nvPr>
        </p:nvSpPr>
        <p:spPr/>
        <p:txBody>
          <a:bodyPr>
            <a:normAutofit/>
          </a:bodyPr>
          <a:lstStyle/>
          <a:p>
            <a:r>
              <a:rPr lang="en-IN" sz="2400" dirty="0"/>
              <a:t>With such a declaration, the range of permissible integer values (for a 16-bit OS) will shift from the range -32768 to +32767 to the range 0 to 65535. </a:t>
            </a:r>
          </a:p>
          <a:p>
            <a:r>
              <a:rPr lang="en-IN" sz="2400" dirty="0"/>
              <a:t>Thus, declaring an integer as </a:t>
            </a:r>
            <a:r>
              <a:rPr lang="en-IN" sz="2400" b="1" dirty="0"/>
              <a:t>unsigned </a:t>
            </a:r>
            <a:r>
              <a:rPr lang="en-IN" sz="2400" dirty="0"/>
              <a:t>almost doubles the size of the largest possible value that it can otherwise take. </a:t>
            </a:r>
            <a:endParaRPr lang="en-IN" sz="2400" b="1" dirty="0"/>
          </a:p>
        </p:txBody>
      </p:sp>
    </p:spTree>
    <p:extLst>
      <p:ext uri="{BB962C8B-B14F-4D97-AF65-F5344CB8AC3E}">
        <p14:creationId xmlns:p14="http://schemas.microsoft.com/office/powerpoint/2010/main" val="2596850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Integers, </a:t>
            </a:r>
            <a:r>
              <a:rPr lang="en-IN" b="1" i="1" dirty="0"/>
              <a:t>signed </a:t>
            </a:r>
            <a:r>
              <a:rPr lang="en-IN" b="1" dirty="0"/>
              <a:t>and </a:t>
            </a:r>
            <a:r>
              <a:rPr lang="en-IN" b="1" i="1" dirty="0"/>
              <a:t>unsigned</a:t>
            </a:r>
          </a:p>
        </p:txBody>
      </p:sp>
      <p:sp>
        <p:nvSpPr>
          <p:cNvPr id="3" name="Content Placeholder 2"/>
          <p:cNvSpPr>
            <a:spLocks noGrp="1"/>
          </p:cNvSpPr>
          <p:nvPr>
            <p:ph idx="1"/>
          </p:nvPr>
        </p:nvSpPr>
        <p:spPr/>
        <p:txBody>
          <a:bodyPr>
            <a:normAutofit/>
          </a:bodyPr>
          <a:lstStyle/>
          <a:p>
            <a:r>
              <a:rPr lang="en-IN" sz="2400" dirty="0"/>
              <a:t>This so happens because on declaring the integer as </a:t>
            </a:r>
            <a:r>
              <a:rPr lang="en-IN" sz="2400" b="1" dirty="0"/>
              <a:t>unsigned</a:t>
            </a:r>
            <a:r>
              <a:rPr lang="en-IN" sz="2400" dirty="0"/>
              <a:t>, </a:t>
            </a:r>
          </a:p>
          <a:p>
            <a:r>
              <a:rPr lang="en-IN" sz="2400" dirty="0"/>
              <a:t>the left-most bit is now free and is not used to store the sign of the number. </a:t>
            </a:r>
          </a:p>
          <a:p>
            <a:endParaRPr lang="en-IN" sz="2400" dirty="0"/>
          </a:p>
          <a:p>
            <a:r>
              <a:rPr lang="en-IN" sz="2400" dirty="0"/>
              <a:t>Note that an </a:t>
            </a:r>
            <a:r>
              <a:rPr lang="en-IN" sz="2400" b="1" dirty="0"/>
              <a:t>unsigned </a:t>
            </a:r>
            <a:r>
              <a:rPr lang="en-IN" sz="2400" dirty="0"/>
              <a:t>integer still occupies two bytes. </a:t>
            </a:r>
          </a:p>
        </p:txBody>
      </p:sp>
    </p:spTree>
    <p:extLst>
      <p:ext uri="{BB962C8B-B14F-4D97-AF65-F5344CB8AC3E}">
        <p14:creationId xmlns:p14="http://schemas.microsoft.com/office/powerpoint/2010/main" val="13633241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Integers, </a:t>
            </a:r>
            <a:r>
              <a:rPr lang="en-IN" b="1" i="1" dirty="0"/>
              <a:t>signed </a:t>
            </a:r>
            <a:r>
              <a:rPr lang="en-IN" b="1" dirty="0"/>
              <a:t>and </a:t>
            </a:r>
            <a:r>
              <a:rPr lang="en-IN" b="1" i="1" dirty="0"/>
              <a:t>unsigned</a:t>
            </a:r>
          </a:p>
        </p:txBody>
      </p:sp>
      <p:sp>
        <p:nvSpPr>
          <p:cNvPr id="3" name="Content Placeholder 2"/>
          <p:cNvSpPr>
            <a:spLocks noGrp="1"/>
          </p:cNvSpPr>
          <p:nvPr>
            <p:ph idx="1"/>
          </p:nvPr>
        </p:nvSpPr>
        <p:spPr/>
        <p:txBody>
          <a:bodyPr>
            <a:normAutofit/>
          </a:bodyPr>
          <a:lstStyle/>
          <a:p>
            <a:r>
              <a:rPr lang="en-IN" sz="2400" dirty="0"/>
              <a:t>This is how an </a:t>
            </a:r>
            <a:r>
              <a:rPr lang="en-IN" sz="2400" b="1" dirty="0"/>
              <a:t>unsigned </a:t>
            </a:r>
            <a:r>
              <a:rPr lang="en-IN" sz="2400" dirty="0"/>
              <a:t>integer can be declared:</a:t>
            </a:r>
          </a:p>
          <a:p>
            <a:r>
              <a:rPr lang="en-IN" sz="2400" dirty="0"/>
              <a:t>unsigned </a:t>
            </a:r>
            <a:r>
              <a:rPr lang="en-IN" sz="2400" dirty="0" err="1"/>
              <a:t>int</a:t>
            </a:r>
            <a:r>
              <a:rPr lang="en-IN" sz="2400" dirty="0"/>
              <a:t> </a:t>
            </a:r>
            <a:r>
              <a:rPr lang="en-IN" sz="2400" dirty="0" err="1"/>
              <a:t>i</a:t>
            </a:r>
            <a:r>
              <a:rPr lang="en-IN" sz="2400" dirty="0"/>
              <a:t> ;</a:t>
            </a:r>
          </a:p>
          <a:p>
            <a:r>
              <a:rPr lang="en-IN" sz="2400" dirty="0"/>
              <a:t>unsigned </a:t>
            </a:r>
            <a:r>
              <a:rPr lang="en-IN" sz="2400" dirty="0" err="1"/>
              <a:t>i</a:t>
            </a:r>
            <a:r>
              <a:rPr lang="en-IN" sz="2400" dirty="0"/>
              <a:t> ;</a:t>
            </a:r>
            <a:endParaRPr lang="en-IN" sz="2400" b="1" dirty="0"/>
          </a:p>
        </p:txBody>
      </p:sp>
    </p:spTree>
    <p:extLst>
      <p:ext uri="{BB962C8B-B14F-4D97-AF65-F5344CB8AC3E}">
        <p14:creationId xmlns:p14="http://schemas.microsoft.com/office/powerpoint/2010/main" val="30693843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Chars, </a:t>
            </a:r>
            <a:r>
              <a:rPr lang="en-IN" b="1" i="1" dirty="0"/>
              <a:t>signed </a:t>
            </a:r>
            <a:r>
              <a:rPr lang="en-IN" b="1" dirty="0"/>
              <a:t>and </a:t>
            </a:r>
            <a:r>
              <a:rPr lang="en-IN" b="1" i="1" dirty="0"/>
              <a:t>unsigned</a:t>
            </a:r>
            <a:endParaRPr lang="en-IN" dirty="0"/>
          </a:p>
        </p:txBody>
      </p:sp>
      <p:sp>
        <p:nvSpPr>
          <p:cNvPr id="3" name="Content Placeholder 2"/>
          <p:cNvSpPr>
            <a:spLocks noGrp="1"/>
          </p:cNvSpPr>
          <p:nvPr>
            <p:ph idx="1"/>
          </p:nvPr>
        </p:nvSpPr>
        <p:spPr/>
        <p:txBody>
          <a:bodyPr>
            <a:normAutofit/>
          </a:bodyPr>
          <a:lstStyle/>
          <a:p>
            <a:r>
              <a:rPr lang="en-IN" sz="2400" dirty="0"/>
              <a:t>Parallel to </a:t>
            </a:r>
            <a:r>
              <a:rPr lang="en-IN" sz="2400" b="1" dirty="0"/>
              <a:t>signed </a:t>
            </a:r>
            <a:r>
              <a:rPr lang="en-IN" sz="2400" dirty="0"/>
              <a:t>and </a:t>
            </a:r>
            <a:r>
              <a:rPr lang="en-IN" sz="2400" b="1" dirty="0"/>
              <a:t>unsigned </a:t>
            </a:r>
            <a:r>
              <a:rPr lang="en-IN" sz="2400" b="1" dirty="0" err="1"/>
              <a:t>int</a:t>
            </a:r>
            <a:r>
              <a:rPr lang="en-IN" sz="2400" dirty="0" err="1"/>
              <a:t>s</a:t>
            </a:r>
            <a:r>
              <a:rPr lang="en-IN" sz="2400" dirty="0"/>
              <a:t> (either </a:t>
            </a:r>
            <a:r>
              <a:rPr lang="en-IN" sz="2400" b="1" dirty="0"/>
              <a:t>short </a:t>
            </a:r>
            <a:r>
              <a:rPr lang="en-IN" sz="2400" dirty="0"/>
              <a:t>or </a:t>
            </a:r>
            <a:r>
              <a:rPr lang="en-IN" sz="2400" b="1" dirty="0"/>
              <a:t>long</a:t>
            </a:r>
            <a:r>
              <a:rPr lang="en-IN" sz="2400" dirty="0"/>
              <a:t>),</a:t>
            </a:r>
          </a:p>
          <a:p>
            <a:r>
              <a:rPr lang="en-IN" sz="2400" dirty="0"/>
              <a:t>Similarly there also exist </a:t>
            </a:r>
            <a:r>
              <a:rPr lang="en-IN" sz="2400" b="1" dirty="0"/>
              <a:t>signed </a:t>
            </a:r>
            <a:r>
              <a:rPr lang="en-IN" sz="2400" dirty="0"/>
              <a:t>and </a:t>
            </a:r>
            <a:r>
              <a:rPr lang="en-IN" sz="2400" b="1" dirty="0"/>
              <a:t>unsigned char</a:t>
            </a:r>
            <a:r>
              <a:rPr lang="en-IN" sz="2400" dirty="0"/>
              <a:t>s, </a:t>
            </a:r>
          </a:p>
          <a:p>
            <a:r>
              <a:rPr lang="en-IN" sz="2400" dirty="0"/>
              <a:t>Both occupying one byte each, but having different ranges. </a:t>
            </a:r>
          </a:p>
          <a:p>
            <a:r>
              <a:rPr lang="en-IN" sz="2400" dirty="0"/>
              <a:t>To begin with it might appear strange as to how a </a:t>
            </a:r>
            <a:r>
              <a:rPr lang="en-IN" sz="2400" b="1" dirty="0"/>
              <a:t>char </a:t>
            </a:r>
            <a:r>
              <a:rPr lang="en-IN" sz="2400" dirty="0"/>
              <a:t>can have a sign.</a:t>
            </a:r>
          </a:p>
        </p:txBody>
      </p:sp>
    </p:spTree>
    <p:extLst>
      <p:ext uri="{BB962C8B-B14F-4D97-AF65-F5344CB8AC3E}">
        <p14:creationId xmlns:p14="http://schemas.microsoft.com/office/powerpoint/2010/main" val="9292888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Chars, </a:t>
            </a:r>
            <a:r>
              <a:rPr lang="en-IN" b="1" i="1" dirty="0"/>
              <a:t>signed </a:t>
            </a:r>
            <a:r>
              <a:rPr lang="en-IN" b="1" dirty="0"/>
              <a:t>and </a:t>
            </a:r>
            <a:r>
              <a:rPr lang="en-IN" b="1" i="1" dirty="0"/>
              <a:t>unsigned</a:t>
            </a:r>
            <a:endParaRPr lang="en-IN" dirty="0"/>
          </a:p>
        </p:txBody>
      </p:sp>
      <p:sp>
        <p:nvSpPr>
          <p:cNvPr id="3" name="Content Placeholder 2"/>
          <p:cNvSpPr>
            <a:spLocks noGrp="1"/>
          </p:cNvSpPr>
          <p:nvPr>
            <p:ph idx="1"/>
          </p:nvPr>
        </p:nvSpPr>
        <p:spPr/>
        <p:txBody>
          <a:bodyPr>
            <a:normAutofit/>
          </a:bodyPr>
          <a:lstStyle/>
          <a:p>
            <a:r>
              <a:rPr lang="en-IN" sz="2400" dirty="0"/>
              <a:t>Consider the statement</a:t>
            </a:r>
          </a:p>
          <a:p>
            <a:r>
              <a:rPr lang="en-IN" sz="2400" dirty="0"/>
              <a:t>char </a:t>
            </a:r>
            <a:r>
              <a:rPr lang="en-IN" sz="2400" dirty="0" err="1"/>
              <a:t>ch</a:t>
            </a:r>
            <a:r>
              <a:rPr lang="en-IN" sz="2400" dirty="0"/>
              <a:t> = 'A' ;</a:t>
            </a:r>
          </a:p>
          <a:p>
            <a:r>
              <a:rPr lang="en-IN" sz="2400" dirty="0"/>
              <a:t>Here what gets stored in </a:t>
            </a:r>
            <a:r>
              <a:rPr lang="en-IN" sz="2400" b="1" dirty="0" err="1"/>
              <a:t>ch</a:t>
            </a:r>
            <a:r>
              <a:rPr lang="en-IN" sz="2400" b="1" dirty="0"/>
              <a:t> </a:t>
            </a:r>
            <a:r>
              <a:rPr lang="en-IN" sz="2400" dirty="0"/>
              <a:t>is the binary equivalent of the ASCII value of ‘A’ (i.e. binary of 65). </a:t>
            </a:r>
          </a:p>
          <a:p>
            <a:r>
              <a:rPr lang="en-IN" sz="2400" dirty="0"/>
              <a:t>And if 65’s binary can be stored, then -54’s binary can also be stored (in a </a:t>
            </a:r>
            <a:r>
              <a:rPr lang="en-IN" sz="2400" b="1" dirty="0"/>
              <a:t>signed char</a:t>
            </a:r>
            <a:r>
              <a:rPr lang="en-IN" sz="2400" dirty="0"/>
              <a:t>).</a:t>
            </a:r>
          </a:p>
        </p:txBody>
      </p:sp>
    </p:spTree>
    <p:extLst>
      <p:ext uri="{BB962C8B-B14F-4D97-AF65-F5344CB8AC3E}">
        <p14:creationId xmlns:p14="http://schemas.microsoft.com/office/powerpoint/2010/main" val="17601657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Summary of Data Types</a:t>
            </a:r>
            <a:endParaRPr lang="en-IN" b="1" i="1" dirty="0"/>
          </a:p>
        </p:txBody>
      </p:sp>
      <p:sp>
        <p:nvSpPr>
          <p:cNvPr id="3" name="Content Placeholder 2"/>
          <p:cNvSpPr>
            <a:spLocks noGrp="1"/>
          </p:cNvSpPr>
          <p:nvPr>
            <p:ph idx="1"/>
          </p:nvPr>
        </p:nvSpPr>
        <p:spPr/>
        <p:txBody>
          <a:bodyPr>
            <a:normAutofit/>
          </a:bodyPr>
          <a:lstStyle/>
          <a:p>
            <a:endParaRPr lang="en-IN" sz="2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85924"/>
            <a:ext cx="8424936" cy="4767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0659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4733</Words>
  <Application>Microsoft Office PowerPoint</Application>
  <PresentationFormat>On-screen Show (4:3)</PresentationFormat>
  <Paragraphs>641</Paragraphs>
  <Slides>153</Slides>
  <Notes>0</Notes>
  <HiddenSlides>0</HiddenSlides>
  <MMClips>0</MMClips>
  <ScaleCrop>false</ScaleCrop>
  <HeadingPairs>
    <vt:vector size="4" baseType="variant">
      <vt:variant>
        <vt:lpstr>Theme</vt:lpstr>
      </vt:variant>
      <vt:variant>
        <vt:i4>1</vt:i4>
      </vt:variant>
      <vt:variant>
        <vt:lpstr>Slide Titles</vt:lpstr>
      </vt:variant>
      <vt:variant>
        <vt:i4>153</vt:i4>
      </vt:variant>
    </vt:vector>
  </HeadingPairs>
  <TitlesOfParts>
    <vt:vector size="154" baseType="lpstr">
      <vt:lpstr>Office Theme</vt:lpstr>
      <vt:lpstr>C Programming</vt:lpstr>
      <vt:lpstr>What is C?</vt:lpstr>
      <vt:lpstr>What is C?</vt:lpstr>
      <vt:lpstr>Getting Started with C</vt:lpstr>
      <vt:lpstr>The C Character Set</vt:lpstr>
      <vt:lpstr>Constants, Variables and Keywords</vt:lpstr>
      <vt:lpstr>C Constants</vt:lpstr>
      <vt:lpstr>C Variables</vt:lpstr>
      <vt:lpstr>Variables</vt:lpstr>
      <vt:lpstr>Types of C Constants</vt:lpstr>
      <vt:lpstr>Types of C Constants</vt:lpstr>
      <vt:lpstr>Rules for Constructing Integer Constants</vt:lpstr>
      <vt:lpstr>Rules for Constructing Integer Constants</vt:lpstr>
      <vt:lpstr>Rules for Constructing Real Constants</vt:lpstr>
      <vt:lpstr>Rules for Fractional Form</vt:lpstr>
      <vt:lpstr>Rules for Fractional Form</vt:lpstr>
      <vt:lpstr>Rules for exponential Form</vt:lpstr>
      <vt:lpstr>Rules for exponential Form</vt:lpstr>
      <vt:lpstr>Rules for Constructing Character Constants</vt:lpstr>
      <vt:lpstr>Rules for Constructing Character Constants</vt:lpstr>
      <vt:lpstr>Rules for Constructing Variable Names</vt:lpstr>
      <vt:lpstr>Rules for Constructing Variable Names</vt:lpstr>
      <vt:lpstr>Rules for Constructing Variable Names</vt:lpstr>
      <vt:lpstr>Rules for Constructing Variable Names</vt:lpstr>
      <vt:lpstr>C Keywords</vt:lpstr>
      <vt:lpstr>C Keywords</vt:lpstr>
      <vt:lpstr>C Program 1</vt:lpstr>
      <vt:lpstr>Comments</vt:lpstr>
      <vt:lpstr>Comments</vt:lpstr>
      <vt:lpstr>Comments</vt:lpstr>
      <vt:lpstr>Comments</vt:lpstr>
      <vt:lpstr>Comments</vt:lpstr>
      <vt:lpstr>main()</vt:lpstr>
      <vt:lpstr>main()</vt:lpstr>
      <vt:lpstr>Variable Declaration</vt:lpstr>
      <vt:lpstr>The Semicolon ;</vt:lpstr>
      <vt:lpstr>The Operators</vt:lpstr>
      <vt:lpstr>printf()</vt:lpstr>
      <vt:lpstr>printf()</vt:lpstr>
      <vt:lpstr>printf()</vt:lpstr>
      <vt:lpstr>printf()</vt:lpstr>
      <vt:lpstr>printf()</vt:lpstr>
      <vt:lpstr>printf()</vt:lpstr>
      <vt:lpstr>printf()</vt:lpstr>
      <vt:lpstr>scanf()</vt:lpstr>
      <vt:lpstr>C Program 2</vt:lpstr>
      <vt:lpstr>ampersand (&amp;)</vt:lpstr>
      <vt:lpstr>scanf( )</vt:lpstr>
      <vt:lpstr>scanf( )</vt:lpstr>
      <vt:lpstr>Program 3- C Program to find the area of a circle</vt:lpstr>
      <vt:lpstr>Program 3- C Program to find the area of a circle</vt:lpstr>
      <vt:lpstr>Compilation</vt:lpstr>
      <vt:lpstr>Program 4- C Program to convert temperature from degree celsius to fahrenheit Deg F=(Deg C*9)/5+32</vt:lpstr>
      <vt:lpstr>Program 4- C Program to convert temperature from degree celsius to fahrenheit Deg F=(Deg C*9)/5+32</vt:lpstr>
      <vt:lpstr>Program 5- C Program to calculate the area of an equilateral triangle where side is entered by the user</vt:lpstr>
      <vt:lpstr>Program 5- C Program to calculate the area of an equilateral triangle where side is entered by the user</vt:lpstr>
      <vt:lpstr>TUT2</vt:lpstr>
      <vt:lpstr>PowerPoint Presentation</vt:lpstr>
      <vt:lpstr>PowerPoint Presentation</vt:lpstr>
      <vt:lpstr>PowerPoint Presentation</vt:lpstr>
      <vt:lpstr>PowerPoint Presentation</vt:lpstr>
      <vt:lpstr>Escape Sequences</vt:lpstr>
      <vt:lpstr>Escape Sequences</vt:lpstr>
      <vt:lpstr>Escape Sequences</vt:lpstr>
      <vt:lpstr>Escape Sequences</vt:lpstr>
      <vt:lpstr>Escape Sequences</vt:lpstr>
      <vt:lpstr>Program</vt:lpstr>
      <vt:lpstr>Output-</vt:lpstr>
      <vt:lpstr>Escape Sequences</vt:lpstr>
      <vt:lpstr>Escape Sequences</vt:lpstr>
      <vt:lpstr>Escape Sequences</vt:lpstr>
      <vt:lpstr>\v- Vertical Tab </vt:lpstr>
      <vt:lpstr>PowerPoint Presentation</vt:lpstr>
      <vt:lpstr>\b</vt:lpstr>
      <vt:lpstr>\n</vt:lpstr>
      <vt:lpstr>PowerPoint Presentation</vt:lpstr>
      <vt:lpstr>Data Types</vt:lpstr>
      <vt:lpstr>Float</vt:lpstr>
      <vt:lpstr>Float</vt:lpstr>
      <vt:lpstr>Doubles</vt:lpstr>
      <vt:lpstr>Long Double</vt:lpstr>
      <vt:lpstr>Float,Double,Long Double</vt:lpstr>
      <vt:lpstr>Float,Double,Long Double</vt:lpstr>
      <vt:lpstr>Short, long int</vt:lpstr>
      <vt:lpstr>Short, int, long int</vt:lpstr>
      <vt:lpstr>Short, long int</vt:lpstr>
      <vt:lpstr>Short, long int</vt:lpstr>
      <vt:lpstr>long int</vt:lpstr>
      <vt:lpstr>long int</vt:lpstr>
      <vt:lpstr>short int</vt:lpstr>
      <vt:lpstr>short and long int</vt:lpstr>
      <vt:lpstr>Short,int,long</vt:lpstr>
      <vt:lpstr>Integers, signed and unsigned</vt:lpstr>
      <vt:lpstr>Integers, signed and unsigned</vt:lpstr>
      <vt:lpstr>Integers, signed and unsigned</vt:lpstr>
      <vt:lpstr>Integers, signed and unsigned</vt:lpstr>
      <vt:lpstr>Chars, signed and unsigned</vt:lpstr>
      <vt:lpstr>Chars, signed and unsigned</vt:lpstr>
      <vt:lpstr>Summary of Data Types</vt:lpstr>
      <vt:lpstr>PowerPoint Presentation</vt:lpstr>
      <vt:lpstr>Format Specifications</vt:lpstr>
      <vt:lpstr>Format Specifications</vt:lpstr>
      <vt:lpstr>Fundamentals of Algorithms and Flowcharts</vt:lpstr>
      <vt:lpstr>Characteristics of an Algorithm</vt:lpstr>
      <vt:lpstr>Steps for developing an algorithm</vt:lpstr>
      <vt:lpstr>Steps for developing an algorithm</vt:lpstr>
      <vt:lpstr>PowerPoint Presentation</vt:lpstr>
      <vt:lpstr>PowerPoint Presentation</vt:lpstr>
      <vt:lpstr>PowerPoint Presentation</vt:lpstr>
      <vt:lpstr>Algorithm to find sum of two numbers</vt:lpstr>
      <vt:lpstr>Algorithm for interchanging the numeric values of two variables</vt:lpstr>
      <vt:lpstr>Algorithm for determining remainder </vt:lpstr>
      <vt:lpstr>Algorithm to check whether a number is odd or even</vt:lpstr>
      <vt:lpstr>To check whether triangle is equilateral, scalene or isosceles</vt:lpstr>
      <vt:lpstr>To check whether triangle can be drawn or not</vt:lpstr>
      <vt:lpstr>To compare two numbers</vt:lpstr>
      <vt:lpstr>Flowcharts</vt:lpstr>
      <vt:lpstr>Flowcharts</vt:lpstr>
      <vt:lpstr>Standard Flowchart Symbols </vt:lpstr>
      <vt:lpstr>Flowchart to add two numbers entered by the user</vt:lpstr>
      <vt:lpstr> Flowchart to swap two numbers using third variable</vt:lpstr>
      <vt:lpstr>Flowchart to compare two numbers</vt:lpstr>
      <vt:lpstr>Flowchart to calculate SI</vt:lpstr>
      <vt:lpstr>Flowchart to convert temperature from Fahrenheit to centigrade</vt:lpstr>
      <vt:lpstr>Flowchart to print 1 to 20 numbers</vt:lpstr>
      <vt:lpstr>While purchasing certain items, a discount of 10% is offered if the quantity purchased is more than 1000. If quantity and price per item are input through the keyboard, Draw the flowchart to calculate the total expenses.</vt:lpstr>
      <vt:lpstr>The current year and the year in which the employee joined the organization are entered through the keyboard. If the number of years for which the employee has served the organization is greater than 3 then a bonus of Rs. 2500/- is given to the employee. If the years of service are not greater than 3, then the program should do nothing.</vt:lpstr>
      <vt:lpstr>In a company an employee is paid as under: If his basic salary is less than Rs. 1500, then HRA =10% of basic salary and DA = 90% of basic salary. If his salary is either equal to or above Rs. 1500, then HRA = Rs. 500 and DA = 98% of basic salary. If the employee's salary is input through the keyboard write a program to find his gross salary.</vt:lpstr>
      <vt:lpstr>Literals in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a variable</vt:lpstr>
      <vt:lpstr>Global Variable? </vt:lpstr>
      <vt:lpstr>PowerPoint Presentation</vt:lpstr>
      <vt:lpstr>Local Variable? </vt:lpstr>
      <vt:lpstr>PowerPoint Presentation</vt:lpstr>
      <vt:lpstr>Sample program</vt:lpstr>
      <vt:lpstr>PowerPoint Presentation</vt:lpstr>
      <vt:lpstr>Formatted Input/output functions  and unformatted input/output functions</vt:lpstr>
      <vt:lpstr>PowerPoint Presentation</vt:lpstr>
      <vt:lpstr>PowerPoint Presentation</vt:lpstr>
      <vt:lpstr>PowerPoint Presentation</vt:lpstr>
      <vt:lpstr>Unformatted I/O functions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124</cp:revision>
  <dcterms:created xsi:type="dcterms:W3CDTF">2022-10-10T04:04:23Z</dcterms:created>
  <dcterms:modified xsi:type="dcterms:W3CDTF">2022-11-21T10:20:14Z</dcterms:modified>
</cp:coreProperties>
</file>